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7" r:id="rId2"/>
    <p:sldId id="273" r:id="rId3"/>
    <p:sldId id="259" r:id="rId4"/>
    <p:sldId id="277" r:id="rId5"/>
    <p:sldId id="278" r:id="rId6"/>
    <p:sldId id="279" r:id="rId7"/>
    <p:sldId id="280" r:id="rId8"/>
    <p:sldId id="281" r:id="rId9"/>
    <p:sldId id="282" r:id="rId10"/>
    <p:sldId id="283" r:id="rId11"/>
    <p:sldId id="284" r:id="rId12"/>
    <p:sldId id="285" r:id="rId1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28"/>
  </p:normalViewPr>
  <p:slideViewPr>
    <p:cSldViewPr snapToGrid="0">
      <p:cViewPr varScale="1">
        <p:scale>
          <a:sx n="115" d="100"/>
          <a:sy n="115" d="100"/>
        </p:scale>
        <p:origin x="4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538BC-4588-F249-A16E-C47D49AB36DE}" type="datetimeFigureOut">
              <a:rPr kumimoji="1" lang="ko-KR" altLang="en-US" smtClean="0"/>
              <a:t>2022. 11. 22.</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AC4B06-410C-7E4A-940E-694FE72A4B2B}" type="slidenum">
              <a:rPr kumimoji="1" lang="ko-KR" altLang="en-US" smtClean="0"/>
              <a:t>‹#›</a:t>
            </a:fld>
            <a:endParaRPr kumimoji="1" lang="ko-KR" altLang="en-US"/>
          </a:p>
        </p:txBody>
      </p:sp>
    </p:spTree>
    <p:extLst>
      <p:ext uri="{BB962C8B-B14F-4D97-AF65-F5344CB8AC3E}">
        <p14:creationId xmlns:p14="http://schemas.microsoft.com/office/powerpoint/2010/main" val="286637174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ncbi.nlm.nih.gov/pubmed/1758666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cademic.oup.com/bioinformatics/article/31/21/3476/194979"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ature.com/articles/nmeth.3869#method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DADA2 / </a:t>
            </a:r>
            <a:r>
              <a:rPr kumimoji="1" lang="ko-KR" altLang="en-US" dirty="0"/>
              <a:t>앞선 발표에서 간단하게 설명한 적 있는데</a:t>
            </a:r>
            <a:r>
              <a:rPr kumimoji="1" lang="en-US" altLang="ko-KR" dirty="0"/>
              <a:t>, </a:t>
            </a:r>
            <a:r>
              <a:rPr kumimoji="1" lang="ko-KR" altLang="en-US" dirty="0" err="1"/>
              <a:t>카임</a:t>
            </a:r>
            <a:r>
              <a:rPr kumimoji="1" lang="en-US" altLang="ko-KR" dirty="0"/>
              <a:t>2 </a:t>
            </a:r>
            <a:r>
              <a:rPr kumimoji="1" lang="ko-KR" altLang="en-US" dirty="0"/>
              <a:t>파이프라인 프로세스에서 </a:t>
            </a:r>
            <a:r>
              <a:rPr kumimoji="1" lang="ko-KR" altLang="en-US" dirty="0" err="1"/>
              <a:t>디노이징</a:t>
            </a:r>
            <a:r>
              <a:rPr kumimoji="1" lang="ko-KR" altLang="en-US" dirty="0"/>
              <a:t> 과정을 거칠 때 사용할 수 있는 </a:t>
            </a:r>
            <a:r>
              <a:rPr kumimoji="1" lang="ko-KR" altLang="en-US" dirty="0" err="1"/>
              <a:t>디노이저</a:t>
            </a:r>
            <a:r>
              <a:rPr kumimoji="1" lang="ko-KR" altLang="en-US" dirty="0"/>
              <a:t> 중 하나로 소개함</a:t>
            </a:r>
            <a:r>
              <a:rPr kumimoji="1" lang="en-US" altLang="ko-KR" dirty="0"/>
              <a:t>.</a:t>
            </a:r>
          </a:p>
          <a:p>
            <a:r>
              <a:rPr kumimoji="1" lang="ko-KR" altLang="en-US" dirty="0"/>
              <a:t>즉</a:t>
            </a:r>
            <a:r>
              <a:rPr kumimoji="1" lang="en-US" altLang="ko-KR" dirty="0"/>
              <a:t>, </a:t>
            </a:r>
            <a:r>
              <a:rPr kumimoji="1" lang="en-US" altLang="ko-KR" dirty="0" err="1"/>
              <a:t>illumina</a:t>
            </a:r>
            <a:r>
              <a:rPr kumimoji="1" lang="en-US" altLang="ko-KR" dirty="0"/>
              <a:t> </a:t>
            </a:r>
            <a:r>
              <a:rPr kumimoji="1" lang="ko-KR" altLang="en-US" dirty="0"/>
              <a:t>플랫폼에서 </a:t>
            </a:r>
            <a:r>
              <a:rPr kumimoji="1" lang="ko-KR" altLang="en-US" dirty="0" err="1"/>
              <a:t>시퀀싱</a:t>
            </a:r>
            <a:r>
              <a:rPr kumimoji="1" lang="ko-KR" altLang="en-US" dirty="0"/>
              <a:t> 된 </a:t>
            </a:r>
            <a:r>
              <a:rPr kumimoji="1" lang="ko-KR" altLang="en-US" dirty="0" err="1"/>
              <a:t>앰플리콘</a:t>
            </a:r>
            <a:r>
              <a:rPr kumimoji="1" lang="ko-KR" altLang="en-US" dirty="0"/>
              <a:t> 시퀀스의 에러를 교정하기 위한 소프트웨어 패키지</a:t>
            </a:r>
            <a:endParaRPr kumimoji="1" lang="en-US" altLang="ko-KR" dirty="0"/>
          </a:p>
          <a:p>
            <a:r>
              <a:rPr kumimoji="1" lang="en-US" altLang="ko-KR" dirty="0"/>
              <a:t>R</a:t>
            </a:r>
            <a:r>
              <a:rPr kumimoji="1" lang="ko-KR" altLang="en-US" dirty="0"/>
              <a:t> 이라는 통계 프로그래밍 언어를 사용  </a:t>
            </a:r>
            <a:r>
              <a:rPr kumimoji="1" lang="en-US" altLang="ko-KR" dirty="0"/>
              <a:t>/ </a:t>
            </a:r>
            <a:r>
              <a:rPr kumimoji="1" lang="ko-KR" altLang="en-US" dirty="0"/>
              <a:t>오픈소스</a:t>
            </a:r>
            <a:r>
              <a:rPr kumimoji="1" lang="en-US" altLang="ko-KR" dirty="0"/>
              <a:t>, </a:t>
            </a:r>
            <a:r>
              <a:rPr kumimoji="1" lang="ko-KR" altLang="en-US" dirty="0" err="1"/>
              <a:t>머신러닝에</a:t>
            </a:r>
            <a:r>
              <a:rPr kumimoji="1" lang="ko-KR" altLang="en-US" dirty="0"/>
              <a:t> 능하고</a:t>
            </a:r>
            <a:r>
              <a:rPr kumimoji="1" lang="en-US" altLang="ko-KR" dirty="0"/>
              <a:t>, </a:t>
            </a:r>
            <a:r>
              <a:rPr kumimoji="1" lang="ko-KR" altLang="en-US" dirty="0"/>
              <a:t>여러 통계 패키지 소스를 끌어와서 쓸 수 있다</a:t>
            </a:r>
            <a:r>
              <a:rPr kumimoji="1" lang="en-US" altLang="ko-KR" dirty="0"/>
              <a:t>.</a:t>
            </a:r>
          </a:p>
          <a:p>
            <a:endParaRPr kumimoji="1" lang="en-US" altLang="ko-KR" dirty="0"/>
          </a:p>
          <a:p>
            <a:r>
              <a:rPr kumimoji="1" lang="ko-KR" altLang="en-US" dirty="0"/>
              <a:t>기존 일루미나 베이스 시퀀스 에러의 교정은 퀄리티 필터링</a:t>
            </a:r>
            <a:r>
              <a:rPr kumimoji="1" lang="en-US" altLang="ko-KR" dirty="0"/>
              <a:t> / OTU picking</a:t>
            </a:r>
            <a:r>
              <a:rPr kumimoji="1" lang="ko-KR" altLang="en-US" dirty="0"/>
              <a:t>을 통한 클러스터 형성으로 진행했는데</a:t>
            </a:r>
            <a:endParaRPr kumimoji="1" lang="en-US" altLang="ko-KR" dirty="0"/>
          </a:p>
          <a:p>
            <a:r>
              <a:rPr kumimoji="1" lang="ko-KR" altLang="en-US" dirty="0"/>
              <a:t>퀄리티 필터링은</a:t>
            </a:r>
            <a:endParaRPr kumimoji="1" lang="en-US" altLang="ko-KR" dirty="0"/>
          </a:p>
          <a:p>
            <a:r>
              <a:rPr kumimoji="1" lang="en-US" altLang="ko-KR" dirty="0"/>
              <a:t> / sequence read</a:t>
            </a:r>
            <a:r>
              <a:rPr kumimoji="1" lang="ko-KR" altLang="en-US" dirty="0"/>
              <a:t>에서 특정 </a:t>
            </a:r>
            <a:r>
              <a:rPr kumimoji="1" lang="en-US" altLang="ko-KR" dirty="0"/>
              <a:t>q-score(quality score)</a:t>
            </a:r>
            <a:r>
              <a:rPr kumimoji="1" lang="ko-KR" altLang="en-US" dirty="0" err="1"/>
              <a:t>를</a:t>
            </a:r>
            <a:r>
              <a:rPr kumimoji="1" lang="ko-KR" altLang="en-US" dirty="0"/>
              <a:t> </a:t>
            </a:r>
            <a:r>
              <a:rPr kumimoji="1" lang="en-US" altLang="ko-KR" dirty="0"/>
              <a:t>threshold</a:t>
            </a:r>
            <a:r>
              <a:rPr kumimoji="1" lang="ko-KR" altLang="en-US" dirty="0"/>
              <a:t>로 설정하여 </a:t>
            </a:r>
            <a:r>
              <a:rPr kumimoji="1" lang="en-US" altLang="ko-KR" dirty="0"/>
              <a:t>noisy section</a:t>
            </a:r>
            <a:r>
              <a:rPr kumimoji="1" lang="ko-KR" altLang="en-US" dirty="0"/>
              <a:t>을 제거</a:t>
            </a:r>
            <a:r>
              <a:rPr kumimoji="1" lang="en-US" altLang="ko-KR" dirty="0"/>
              <a:t>.</a:t>
            </a:r>
          </a:p>
          <a:p>
            <a:r>
              <a:rPr lang="en" altLang="ko-KR" b="0" i="0" dirty="0">
                <a:solidFill>
                  <a:srgbClr val="BDC1C6"/>
                </a:solidFill>
                <a:effectLst/>
                <a:latin typeface="Apple SD Gothic Neo" panose="02000300000000000000" pitchFamily="2" charset="-127"/>
                <a:ea typeface="Apple SD Gothic Neo" panose="02000300000000000000" pitchFamily="2" charset="-127"/>
              </a:rPr>
              <a:t> quality score (Q-score) is </a:t>
            </a:r>
            <a:r>
              <a:rPr lang="en" altLang="ko-KR" b="1" i="0" dirty="0">
                <a:solidFill>
                  <a:srgbClr val="BDC1C6"/>
                </a:solidFill>
                <a:effectLst/>
                <a:latin typeface="Apple SD Gothic Neo" panose="02000300000000000000" pitchFamily="2" charset="-127"/>
                <a:ea typeface="Apple SD Gothic Neo" panose="02000300000000000000" pitchFamily="2" charset="-127"/>
              </a:rPr>
              <a:t>a prediction of the probability of an error in base calling</a:t>
            </a:r>
            <a:r>
              <a:rPr lang="en" altLang="ko-KR" b="0" i="0" dirty="0">
                <a:solidFill>
                  <a:srgbClr val="BDC1C6"/>
                </a:solidFill>
                <a:effectLst/>
                <a:latin typeface="Apple SD Gothic Neo" panose="02000300000000000000" pitchFamily="2" charset="-127"/>
                <a:ea typeface="Apple SD Gothic Neo" panose="02000300000000000000" pitchFamily="2" charset="-127"/>
              </a:rPr>
              <a:t>.(</a:t>
            </a:r>
            <a:r>
              <a:rPr lang="ko-KR" altLang="en-US" b="0" i="0" dirty="0">
                <a:solidFill>
                  <a:srgbClr val="BDC1C6"/>
                </a:solidFill>
                <a:effectLst/>
                <a:latin typeface="Apple SD Gothic Neo" panose="02000300000000000000" pitchFamily="2" charset="-127"/>
                <a:ea typeface="Apple SD Gothic Neo" panose="02000300000000000000" pitchFamily="2" charset="-127"/>
              </a:rPr>
              <a:t>보통 </a:t>
            </a:r>
            <a:r>
              <a:rPr lang="en-US" altLang="ko-KR" b="0" i="0" dirty="0">
                <a:solidFill>
                  <a:srgbClr val="BDC1C6"/>
                </a:solidFill>
                <a:effectLst/>
                <a:latin typeface="Apple SD Gothic Neo" panose="02000300000000000000" pitchFamily="2" charset="-127"/>
                <a:ea typeface="Apple SD Gothic Neo" panose="02000300000000000000" pitchFamily="2" charset="-127"/>
              </a:rPr>
              <a:t>Q30 </a:t>
            </a:r>
            <a:r>
              <a:rPr lang="ko-KR" altLang="en-US" b="0" i="0" dirty="0">
                <a:solidFill>
                  <a:srgbClr val="BDC1C6"/>
                </a:solidFill>
                <a:effectLst/>
                <a:latin typeface="Apple SD Gothic Neo" panose="02000300000000000000" pitchFamily="2" charset="-127"/>
                <a:ea typeface="Apple SD Gothic Neo" panose="02000300000000000000" pitchFamily="2" charset="-127"/>
              </a:rPr>
              <a:t>이상을 </a:t>
            </a:r>
            <a:r>
              <a:rPr lang="en-US" altLang="ko-KR" b="0" i="0" dirty="0">
                <a:solidFill>
                  <a:srgbClr val="BDC1C6"/>
                </a:solidFill>
                <a:effectLst/>
                <a:latin typeface="Apple SD Gothic Neo" panose="02000300000000000000" pitchFamily="2" charset="-127"/>
                <a:ea typeface="Apple SD Gothic Neo" panose="02000300000000000000" pitchFamily="2" charset="-127"/>
              </a:rPr>
              <a:t>good quality score)</a:t>
            </a:r>
          </a:p>
          <a:p>
            <a:endParaRPr kumimoji="1" lang="en-US" altLang="ko-KR" b="0" i="0" dirty="0">
              <a:solidFill>
                <a:srgbClr val="BDC1C6"/>
              </a:solidFill>
              <a:effectLst/>
              <a:latin typeface="Apple SD Gothic Neo" panose="02000300000000000000" pitchFamily="2" charset="-127"/>
              <a:ea typeface="Apple SD Gothic Neo" panose="02000300000000000000" pitchFamily="2" charset="-127"/>
            </a:endParaRPr>
          </a:p>
          <a:p>
            <a:r>
              <a:rPr kumimoji="1" lang="en-US" altLang="ko-KR" b="0" i="0" dirty="0">
                <a:solidFill>
                  <a:srgbClr val="BDC1C6"/>
                </a:solidFill>
                <a:effectLst/>
                <a:latin typeface="Apple SD Gothic Neo" panose="02000300000000000000" pitchFamily="2" charset="-127"/>
                <a:ea typeface="Apple SD Gothic Neo" panose="02000300000000000000" pitchFamily="2" charset="-127"/>
              </a:rPr>
              <a:t>OTU clustering </a:t>
            </a:r>
            <a:r>
              <a:rPr kumimoji="1" lang="ko-KR" altLang="en-US" b="0" i="0" dirty="0">
                <a:solidFill>
                  <a:srgbClr val="BDC1C6"/>
                </a:solidFill>
                <a:effectLst/>
                <a:latin typeface="Apple SD Gothic Neo" panose="02000300000000000000" pitchFamily="2" charset="-127"/>
                <a:ea typeface="Apple SD Gothic Neo" panose="02000300000000000000" pitchFamily="2" charset="-127"/>
              </a:rPr>
              <a:t>같은 경우는</a:t>
            </a:r>
            <a:r>
              <a:rPr kumimoji="1" lang="en-US" altLang="ko-KR" b="0" i="0" dirty="0">
                <a:solidFill>
                  <a:srgbClr val="BDC1C6"/>
                </a:solidFill>
                <a:effectLst/>
                <a:latin typeface="Apple SD Gothic Neo" panose="02000300000000000000" pitchFamily="2" charset="-127"/>
                <a:ea typeface="Apple SD Gothic Neo" panose="02000300000000000000" pitchFamily="2" charset="-127"/>
              </a:rPr>
              <a:t> </a:t>
            </a:r>
            <a:r>
              <a:rPr kumimoji="1" lang="ko-KR" altLang="en-US" b="0" i="0" dirty="0" err="1">
                <a:solidFill>
                  <a:srgbClr val="BDC1C6"/>
                </a:solidFill>
                <a:effectLst/>
                <a:latin typeface="Apple SD Gothic Neo" panose="02000300000000000000" pitchFamily="2" charset="-127"/>
                <a:ea typeface="Apple SD Gothic Neo" panose="02000300000000000000" pitchFamily="2" charset="-127"/>
              </a:rPr>
              <a:t>디테일하게</a:t>
            </a:r>
            <a:r>
              <a:rPr kumimoji="1" lang="ko-KR" altLang="en-US" b="0" i="0" dirty="0">
                <a:solidFill>
                  <a:srgbClr val="BDC1C6"/>
                </a:solidFill>
                <a:effectLst/>
                <a:latin typeface="Apple SD Gothic Neo" panose="02000300000000000000" pitchFamily="2" charset="-127"/>
                <a:ea typeface="Apple SD Gothic Neo" panose="02000300000000000000" pitchFamily="2" charset="-127"/>
              </a:rPr>
              <a:t> 볼 때 비교적</a:t>
            </a:r>
            <a:r>
              <a:rPr kumimoji="1" lang="en-US" altLang="ko-KR" b="0" i="0" dirty="0">
                <a:solidFill>
                  <a:srgbClr val="BDC1C6"/>
                </a:solidFill>
                <a:effectLst/>
                <a:latin typeface="Apple SD Gothic Neo" panose="02000300000000000000" pitchFamily="2" charset="-127"/>
                <a:ea typeface="Apple SD Gothic Neo" panose="02000300000000000000" pitchFamily="2" charset="-127"/>
              </a:rPr>
              <a:t> resolution</a:t>
            </a:r>
            <a:r>
              <a:rPr kumimoji="1" lang="ko-KR" altLang="en-US" b="0" i="0" dirty="0">
                <a:solidFill>
                  <a:srgbClr val="BDC1C6"/>
                </a:solidFill>
                <a:effectLst/>
                <a:latin typeface="Apple SD Gothic Neo" panose="02000300000000000000" pitchFamily="2" charset="-127"/>
                <a:ea typeface="Apple SD Gothic Neo" panose="02000300000000000000" pitchFamily="2" charset="-127"/>
              </a:rPr>
              <a:t>이 떨어진다는 것을 알고 있고</a:t>
            </a:r>
            <a:r>
              <a:rPr kumimoji="1" lang="en-US" altLang="ko-KR" b="0" i="0" dirty="0">
                <a:solidFill>
                  <a:srgbClr val="BDC1C6"/>
                </a:solidFill>
                <a:effectLst/>
                <a:latin typeface="Apple SD Gothic Neo" panose="02000300000000000000" pitchFamily="2" charset="-127"/>
                <a:ea typeface="Apple SD Gothic Neo" panose="02000300000000000000" pitchFamily="2" charset="-127"/>
              </a:rPr>
              <a:t>, ASV</a:t>
            </a:r>
            <a:r>
              <a:rPr kumimoji="1" lang="ko-KR" altLang="en-US" b="0" i="0" dirty="0">
                <a:solidFill>
                  <a:srgbClr val="BDC1C6"/>
                </a:solidFill>
                <a:effectLst/>
                <a:latin typeface="Apple SD Gothic Neo" panose="02000300000000000000" pitchFamily="2" charset="-127"/>
                <a:ea typeface="Apple SD Gothic Neo" panose="02000300000000000000" pitchFamily="2" charset="-127"/>
              </a:rPr>
              <a:t>와는 달리 </a:t>
            </a:r>
            <a:r>
              <a:rPr kumimoji="1" lang="en-US" altLang="ko-KR" b="0" i="0" dirty="0">
                <a:solidFill>
                  <a:srgbClr val="BDC1C6"/>
                </a:solidFill>
                <a:effectLst/>
                <a:latin typeface="Apple SD Gothic Neo" panose="02000300000000000000" pitchFamily="2" charset="-127"/>
                <a:ea typeface="Apple SD Gothic Neo" panose="02000300000000000000" pitchFamily="2" charset="-127"/>
              </a:rPr>
              <a:t>chimera detection</a:t>
            </a:r>
            <a:r>
              <a:rPr kumimoji="1" lang="ko-KR" altLang="en-US" b="0" i="0" dirty="0">
                <a:solidFill>
                  <a:srgbClr val="BDC1C6"/>
                </a:solidFill>
                <a:effectLst/>
                <a:latin typeface="Apple SD Gothic Neo" panose="02000300000000000000" pitchFamily="2" charset="-127"/>
                <a:ea typeface="Apple SD Gothic Neo" panose="02000300000000000000" pitchFamily="2" charset="-127"/>
              </a:rPr>
              <a:t>도 안되고 </a:t>
            </a:r>
            <a:r>
              <a:rPr kumimoji="1" lang="en-US" altLang="ko-KR" b="0" i="0" dirty="0">
                <a:solidFill>
                  <a:srgbClr val="BDC1C6"/>
                </a:solidFill>
                <a:effectLst/>
                <a:latin typeface="Apple SD Gothic Neo" panose="02000300000000000000" pitchFamily="2" charset="-127"/>
                <a:ea typeface="Apple SD Gothic Neo" panose="02000300000000000000" pitchFamily="2" charset="-127"/>
              </a:rPr>
              <a:t>reference bias</a:t>
            </a:r>
            <a:r>
              <a:rPr kumimoji="1" lang="ko-KR" altLang="en-US" b="0" i="0" dirty="0">
                <a:solidFill>
                  <a:srgbClr val="BDC1C6"/>
                </a:solidFill>
                <a:effectLst/>
                <a:latin typeface="Apple SD Gothic Neo" panose="02000300000000000000" pitchFamily="2" charset="-127"/>
                <a:ea typeface="Apple SD Gothic Neo" panose="02000300000000000000" pitchFamily="2" charset="-127"/>
              </a:rPr>
              <a:t>가 생길 수 있다는 점이 있다</a:t>
            </a:r>
            <a:r>
              <a:rPr kumimoji="1" lang="en-US" altLang="ko-KR" b="0" i="0" dirty="0">
                <a:solidFill>
                  <a:srgbClr val="BDC1C6"/>
                </a:solidFill>
                <a:effectLst/>
                <a:latin typeface="Apple SD Gothic Neo" panose="02000300000000000000" pitchFamily="2" charset="-127"/>
                <a:ea typeface="Apple SD Gothic Neo" panose="02000300000000000000" pitchFamily="2" charset="-127"/>
              </a:rPr>
              <a:t>. </a:t>
            </a:r>
          </a:p>
          <a:p>
            <a:r>
              <a:rPr kumimoji="1" lang="ko-KR" altLang="en-US" dirty="0"/>
              <a:t>그래서 </a:t>
            </a:r>
            <a:r>
              <a:rPr kumimoji="1" lang="en-US" altLang="ko-KR" dirty="0"/>
              <a:t>OUT </a:t>
            </a:r>
            <a:r>
              <a:rPr kumimoji="1" lang="ko-KR" altLang="en-US" dirty="0"/>
              <a:t>형성 없이 </a:t>
            </a:r>
            <a:r>
              <a:rPr kumimoji="1" lang="en-US" altLang="ko-KR" dirty="0"/>
              <a:t>amplicon error correction</a:t>
            </a:r>
            <a:r>
              <a:rPr kumimoji="1" lang="ko-KR" altLang="en-US" dirty="0"/>
              <a:t>이 가능한 알고리즘이 </a:t>
            </a:r>
            <a:r>
              <a:rPr kumimoji="1" lang="en-US" altLang="ko-KR" dirty="0"/>
              <a:t>DADA</a:t>
            </a:r>
            <a:r>
              <a:rPr kumimoji="1" lang="ko-KR" altLang="en-US" dirty="0"/>
              <a:t>로 기존에 제시되었고</a:t>
            </a:r>
            <a:r>
              <a:rPr kumimoji="1" lang="en-US" altLang="ko-KR" dirty="0"/>
              <a:t>, DADA2</a:t>
            </a:r>
            <a:r>
              <a:rPr kumimoji="1" lang="ko-KR" altLang="en-US" dirty="0"/>
              <a:t>는 </a:t>
            </a:r>
            <a:r>
              <a:rPr kumimoji="1" lang="en-US" altLang="ko-KR" dirty="0"/>
              <a:t>modified version.</a:t>
            </a:r>
          </a:p>
          <a:p>
            <a:r>
              <a:rPr kumimoji="1" lang="ko-KR" altLang="en-US" dirty="0"/>
              <a:t>즉</a:t>
            </a:r>
            <a:r>
              <a:rPr kumimoji="1" lang="en-US" altLang="ko-KR" dirty="0"/>
              <a:t>, </a:t>
            </a:r>
            <a:r>
              <a:rPr kumimoji="1" lang="ko-KR" altLang="en-US" dirty="0"/>
              <a:t>다다</a:t>
            </a:r>
            <a:r>
              <a:rPr kumimoji="1" lang="en-US" altLang="ko-KR" dirty="0"/>
              <a:t>2</a:t>
            </a:r>
            <a:r>
              <a:rPr kumimoji="1" lang="ko-KR" altLang="en-US" dirty="0"/>
              <a:t>의 최종산물로서</a:t>
            </a:r>
            <a:r>
              <a:rPr kumimoji="1" lang="en-US" altLang="ko-KR" dirty="0"/>
              <a:t>, </a:t>
            </a:r>
            <a:r>
              <a:rPr kumimoji="1" lang="ko-KR" altLang="en-US" dirty="0"/>
              <a:t>각 샘플 단위로 에러 </a:t>
            </a:r>
            <a:r>
              <a:rPr kumimoji="1" lang="en-US" altLang="ko-KR" dirty="0"/>
              <a:t>correction</a:t>
            </a:r>
            <a:r>
              <a:rPr kumimoji="1" lang="ko-KR" altLang="en-US" dirty="0"/>
              <a:t>을 거친</a:t>
            </a:r>
            <a:r>
              <a:rPr kumimoji="1" lang="en-US" altLang="ko-KR" dirty="0"/>
              <a:t>, </a:t>
            </a:r>
            <a:r>
              <a:rPr kumimoji="1" lang="ko-KR" altLang="en-US" dirty="0"/>
              <a:t>높은 </a:t>
            </a:r>
            <a:r>
              <a:rPr kumimoji="1" lang="en-US" altLang="ko-KR" dirty="0"/>
              <a:t>resolution</a:t>
            </a:r>
            <a:r>
              <a:rPr kumimoji="1" lang="ko-KR" altLang="en-US" dirty="0"/>
              <a:t>의 </a:t>
            </a:r>
            <a:r>
              <a:rPr kumimoji="1" lang="en-US" altLang="ko-KR" dirty="0"/>
              <a:t>ASV </a:t>
            </a:r>
            <a:r>
              <a:rPr kumimoji="1" lang="ko-KR" altLang="en-US" dirty="0"/>
              <a:t>데이터셋을 얻을 수 있다</a:t>
            </a:r>
            <a:r>
              <a:rPr kumimoji="1" lang="en-US" altLang="ko-KR" dirty="0"/>
              <a:t>.</a:t>
            </a:r>
          </a:p>
          <a:p>
            <a:endParaRPr kumimoji="1" lang="en-US" altLang="ko-KR" dirty="0"/>
          </a:p>
          <a:p>
            <a:r>
              <a:rPr kumimoji="1" lang="en-US" altLang="ko-KR" dirty="0"/>
              <a:t>16s, 18s, </a:t>
            </a:r>
            <a:r>
              <a:rPr kumimoji="1" lang="en-US" altLang="ko-KR" dirty="0" err="1"/>
              <a:t>coi</a:t>
            </a:r>
            <a:r>
              <a:rPr kumimoji="1" lang="en-US" altLang="ko-KR" dirty="0"/>
              <a:t>, ITS</a:t>
            </a:r>
            <a:r>
              <a:rPr kumimoji="1" lang="ko-KR" altLang="en-US" dirty="0"/>
              <a:t> 등 다양한 </a:t>
            </a:r>
            <a:r>
              <a:rPr kumimoji="1" lang="en-US" altLang="ko-KR" dirty="0"/>
              <a:t>marker gene</a:t>
            </a:r>
            <a:r>
              <a:rPr kumimoji="1" lang="ko-KR" altLang="en-US" dirty="0"/>
              <a:t>에 </a:t>
            </a:r>
            <a:r>
              <a:rPr kumimoji="1" lang="ko-KR" altLang="en-US" dirty="0" err="1"/>
              <a:t>적용가능하고</a:t>
            </a:r>
            <a:r>
              <a:rPr kumimoji="1" lang="en-US" altLang="ko-KR" dirty="0"/>
              <a:t>, </a:t>
            </a:r>
            <a:r>
              <a:rPr kumimoji="1" lang="ko-KR" altLang="en-US" dirty="0"/>
              <a:t>일루미나 외에도 </a:t>
            </a:r>
            <a:r>
              <a:rPr kumimoji="1" lang="ko-KR" altLang="en-US" dirty="0" err="1"/>
              <a:t>이온토렌트</a:t>
            </a:r>
            <a:r>
              <a:rPr kumimoji="1" lang="ko-KR" altLang="en-US" dirty="0"/>
              <a:t> 등 다른 플랫폼에서도 활용가능</a:t>
            </a:r>
            <a:r>
              <a:rPr kumimoji="1" lang="en-US" altLang="ko-KR" dirty="0"/>
              <a:t>(</a:t>
            </a:r>
            <a:r>
              <a:rPr kumimoji="1" lang="ko-KR" altLang="en-US" dirty="0"/>
              <a:t>주로 일루미나</a:t>
            </a:r>
            <a:r>
              <a:rPr kumimoji="1" lang="en-US" altLang="ko-KR" dirty="0"/>
              <a:t>)</a:t>
            </a:r>
          </a:p>
          <a:p>
            <a:endParaRPr kumimoji="1" lang="en-US" altLang="ko-KR" dirty="0"/>
          </a:p>
          <a:p>
            <a:endParaRPr kumimoji="1" lang="en-US" altLang="ko-KR" dirty="0"/>
          </a:p>
          <a:p>
            <a:endParaRPr kumimoji="1" lang="en-US" altLang="ko-KR" dirty="0"/>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1</a:t>
            </a:fld>
            <a:endParaRPr kumimoji="1" lang="ko-KR" altLang="en-US"/>
          </a:p>
        </p:txBody>
      </p:sp>
    </p:spTree>
    <p:extLst>
      <p:ext uri="{BB962C8B-B14F-4D97-AF65-F5344CB8AC3E}">
        <p14:creationId xmlns:p14="http://schemas.microsoft.com/office/powerpoint/2010/main" val="80337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2C3E50"/>
                </a:solidFill>
                <a:effectLst/>
                <a:latin typeface="Lato" panose="020F0502020204030203" pitchFamily="34" charset="0"/>
              </a:rPr>
              <a:t>이전 과정에서 </a:t>
            </a:r>
            <a:r>
              <a:rPr lang="ko-KR" altLang="en-US" b="0" i="0" dirty="0" err="1">
                <a:solidFill>
                  <a:srgbClr val="2C3E50"/>
                </a:solidFill>
                <a:effectLst/>
                <a:latin typeface="Lato" panose="020F0502020204030203" pitchFamily="34" charset="0"/>
              </a:rPr>
              <a:t>디노이즈</a:t>
            </a:r>
            <a:r>
              <a:rPr lang="ko-KR" altLang="en-US" b="0" i="0" dirty="0">
                <a:solidFill>
                  <a:srgbClr val="2C3E50"/>
                </a:solidFill>
                <a:effectLst/>
                <a:latin typeface="Lato" panose="020F0502020204030203" pitchFamily="34" charset="0"/>
              </a:rPr>
              <a:t> 과정을 진행하고</a:t>
            </a:r>
            <a:r>
              <a:rPr lang="en-US" altLang="ko-KR" b="0" i="0" dirty="0">
                <a:solidFill>
                  <a:srgbClr val="2C3E50"/>
                </a:solidFill>
                <a:effectLst/>
                <a:latin typeface="Lato" panose="020F0502020204030203" pitchFamily="34" charset="0"/>
              </a:rPr>
              <a:t> </a:t>
            </a:r>
            <a:r>
              <a:rPr lang="ko-KR" altLang="en-US" b="0" i="0" dirty="0">
                <a:solidFill>
                  <a:srgbClr val="2C3E50"/>
                </a:solidFill>
                <a:effectLst/>
                <a:latin typeface="Lato" panose="020F0502020204030203" pitchFamily="34" charset="0"/>
              </a:rPr>
              <a:t>나서</a:t>
            </a:r>
            <a:r>
              <a:rPr lang="en-US" altLang="ko-KR" b="0" i="0" dirty="0">
                <a:solidFill>
                  <a:srgbClr val="2C3E50"/>
                </a:solidFill>
                <a:effectLst/>
                <a:latin typeface="Lato" panose="020F0502020204030203" pitchFamily="34" charset="0"/>
              </a:rPr>
              <a:t>, </a:t>
            </a:r>
            <a:r>
              <a:rPr lang="ko-KR" altLang="en-US" b="0" i="0" dirty="0">
                <a:solidFill>
                  <a:srgbClr val="2C3E50"/>
                </a:solidFill>
                <a:effectLst/>
                <a:latin typeface="Lato" panose="020F0502020204030203" pitchFamily="34" charset="0"/>
              </a:rPr>
              <a:t>이제 각 </a:t>
            </a:r>
            <a:r>
              <a:rPr lang="en-US" altLang="ko-KR" b="0" i="0" dirty="0">
                <a:solidFill>
                  <a:srgbClr val="2C3E50"/>
                </a:solidFill>
                <a:effectLst/>
                <a:latin typeface="Lato" panose="020F0502020204030203" pitchFamily="34" charset="0"/>
              </a:rPr>
              <a:t>f-read</a:t>
            </a:r>
            <a:r>
              <a:rPr lang="ko-KR" altLang="en-US" b="0" i="0" dirty="0">
                <a:solidFill>
                  <a:srgbClr val="2C3E50"/>
                </a:solidFill>
                <a:effectLst/>
                <a:latin typeface="Lato" panose="020F0502020204030203" pitchFamily="34" charset="0"/>
              </a:rPr>
              <a:t>와 </a:t>
            </a:r>
            <a:r>
              <a:rPr lang="en-US" altLang="ko-KR" b="0" i="0" dirty="0">
                <a:solidFill>
                  <a:srgbClr val="2C3E50"/>
                </a:solidFill>
                <a:effectLst/>
                <a:latin typeface="Lato" panose="020F0502020204030203" pitchFamily="34" charset="0"/>
              </a:rPr>
              <a:t>r-read</a:t>
            </a:r>
            <a:r>
              <a:rPr lang="ko-KR" altLang="en-US" b="0" i="0" dirty="0" err="1">
                <a:solidFill>
                  <a:srgbClr val="2C3E50"/>
                </a:solidFill>
                <a:effectLst/>
                <a:latin typeface="Lato" panose="020F0502020204030203" pitchFamily="34" charset="0"/>
              </a:rPr>
              <a:t>를</a:t>
            </a:r>
            <a:r>
              <a:rPr lang="ko-KR" altLang="en-US" b="0" i="0" dirty="0">
                <a:solidFill>
                  <a:srgbClr val="2C3E50"/>
                </a:solidFill>
                <a:effectLst/>
                <a:latin typeface="Lato" panose="020F0502020204030203" pitchFamily="34" charset="0"/>
              </a:rPr>
              <a:t> </a:t>
            </a:r>
            <a:r>
              <a:rPr lang="en-US" altLang="ko-KR" b="0" i="0" dirty="0">
                <a:solidFill>
                  <a:srgbClr val="2C3E50"/>
                </a:solidFill>
                <a:effectLst/>
                <a:latin typeface="Lato" panose="020F0502020204030203" pitchFamily="34" charset="0"/>
              </a:rPr>
              <a:t>merge</a:t>
            </a:r>
            <a:r>
              <a:rPr lang="ko-KR" altLang="en-US" b="0" i="0" dirty="0">
                <a:solidFill>
                  <a:srgbClr val="2C3E50"/>
                </a:solidFill>
                <a:effectLst/>
                <a:latin typeface="Lato" panose="020F0502020204030203" pitchFamily="34" charset="0"/>
              </a:rPr>
              <a:t>하여 </a:t>
            </a:r>
            <a:r>
              <a:rPr lang="en-US" altLang="ko-KR" b="0" i="0" dirty="0">
                <a:solidFill>
                  <a:srgbClr val="2C3E50"/>
                </a:solidFill>
                <a:effectLst/>
                <a:latin typeface="Lato" panose="020F0502020204030203" pitchFamily="34" charset="0"/>
              </a:rPr>
              <a:t>full denoised </a:t>
            </a:r>
            <a:r>
              <a:rPr lang="en-US" altLang="ko-KR" b="0" i="0" dirty="0" err="1">
                <a:solidFill>
                  <a:srgbClr val="2C3E50"/>
                </a:solidFill>
                <a:effectLst/>
                <a:latin typeface="Lato" panose="020F0502020204030203" pitchFamily="34" charset="0"/>
              </a:rPr>
              <a:t>sequenc</a:t>
            </a:r>
            <a:r>
              <a:rPr lang="ko-KR" altLang="en-US" b="0" i="0" dirty="0" err="1">
                <a:solidFill>
                  <a:srgbClr val="2C3E50"/>
                </a:solidFill>
                <a:effectLst/>
                <a:latin typeface="Lato" panose="020F0502020204030203" pitchFamily="34" charset="0"/>
              </a:rPr>
              <a:t>를</a:t>
            </a:r>
            <a:r>
              <a:rPr lang="ko-KR" altLang="en-US" b="0" i="0" dirty="0">
                <a:solidFill>
                  <a:srgbClr val="2C3E50"/>
                </a:solidFill>
                <a:effectLst/>
                <a:latin typeface="Lato" panose="020F0502020204030203" pitchFamily="34" charset="0"/>
              </a:rPr>
              <a:t> 얻는다</a:t>
            </a:r>
            <a:r>
              <a:rPr lang="en-US" altLang="ko-KR" b="0" i="0" dirty="0">
                <a:solidFill>
                  <a:srgbClr val="2C3E50"/>
                </a:solidFill>
                <a:effectLst/>
                <a:latin typeface="Lato" panose="020F0502020204030203" pitchFamily="34" charset="0"/>
              </a:rPr>
              <a:t>. Merging</a:t>
            </a:r>
            <a:r>
              <a:rPr lang="ko-KR" altLang="en-US" b="0" i="0" dirty="0">
                <a:solidFill>
                  <a:srgbClr val="2C3E50"/>
                </a:solidFill>
                <a:effectLst/>
                <a:latin typeface="Lato" panose="020F0502020204030203" pitchFamily="34" charset="0"/>
              </a:rPr>
              <a:t>은 </a:t>
            </a:r>
            <a:r>
              <a:rPr lang="ko-KR" altLang="en-US" b="0" i="0" dirty="0" err="1">
                <a:solidFill>
                  <a:srgbClr val="2C3E50"/>
                </a:solidFill>
                <a:effectLst/>
                <a:latin typeface="Lato" panose="020F0502020204030203" pitchFamily="34" charset="0"/>
              </a:rPr>
              <a:t>디노이즈된</a:t>
            </a:r>
            <a:r>
              <a:rPr lang="ko-KR" altLang="en-US" b="0" i="0" dirty="0">
                <a:solidFill>
                  <a:srgbClr val="2C3E50"/>
                </a:solidFill>
                <a:effectLst/>
                <a:latin typeface="Lato" panose="020F0502020204030203" pitchFamily="34" charset="0"/>
              </a:rPr>
              <a:t> </a:t>
            </a:r>
            <a:r>
              <a:rPr lang="en-US" altLang="ko-KR" b="0" i="0" dirty="0">
                <a:solidFill>
                  <a:srgbClr val="2C3E50"/>
                </a:solidFill>
                <a:effectLst/>
                <a:latin typeface="Lato" panose="020F0502020204030203" pitchFamily="34" charset="0"/>
              </a:rPr>
              <a:t>f-read</a:t>
            </a:r>
            <a:r>
              <a:rPr lang="ko-KR" altLang="en-US" b="0" i="0" dirty="0" err="1">
                <a:solidFill>
                  <a:srgbClr val="2C3E50"/>
                </a:solidFill>
                <a:effectLst/>
                <a:latin typeface="Lato" panose="020F0502020204030203" pitchFamily="34" charset="0"/>
              </a:rPr>
              <a:t>를</a:t>
            </a:r>
            <a:r>
              <a:rPr lang="ko-KR" altLang="en-US" b="0" i="0" dirty="0">
                <a:solidFill>
                  <a:srgbClr val="2C3E50"/>
                </a:solidFill>
                <a:effectLst/>
                <a:latin typeface="Lato" panose="020F0502020204030203" pitchFamily="34" charset="0"/>
              </a:rPr>
              <a:t> 상보적인 </a:t>
            </a:r>
            <a:r>
              <a:rPr lang="en-US" altLang="ko-KR" b="0" i="0" dirty="0">
                <a:solidFill>
                  <a:srgbClr val="2C3E50"/>
                </a:solidFill>
                <a:effectLst/>
                <a:latin typeface="Lato" panose="020F0502020204030203" pitchFamily="34" charset="0"/>
              </a:rPr>
              <a:t>r-read</a:t>
            </a:r>
            <a:r>
              <a:rPr lang="ko-KR" altLang="en-US" b="0" i="0" dirty="0">
                <a:solidFill>
                  <a:srgbClr val="2C3E50"/>
                </a:solidFill>
                <a:effectLst/>
                <a:latin typeface="Lato" panose="020F0502020204030203" pitchFamily="34" charset="0"/>
              </a:rPr>
              <a:t>와 </a:t>
            </a:r>
            <a:r>
              <a:rPr lang="en-US" altLang="ko-KR" b="0" i="0" dirty="0">
                <a:solidFill>
                  <a:srgbClr val="2C3E50"/>
                </a:solidFill>
                <a:effectLst/>
                <a:latin typeface="Lato" panose="020F0502020204030203" pitchFamily="34" charset="0"/>
              </a:rPr>
              <a:t>align</a:t>
            </a:r>
            <a:r>
              <a:rPr lang="ko-KR" altLang="en-US" b="0" i="0" dirty="0">
                <a:solidFill>
                  <a:srgbClr val="2C3E50"/>
                </a:solidFill>
                <a:effectLst/>
                <a:latin typeface="Lato" panose="020F0502020204030203" pitchFamily="34" charset="0"/>
              </a:rPr>
              <a:t>하여 </a:t>
            </a:r>
            <a:r>
              <a:rPr lang="en-US" altLang="ko-KR" b="0" i="0" dirty="0">
                <a:solidFill>
                  <a:srgbClr val="2C3E50"/>
                </a:solidFill>
                <a:effectLst/>
                <a:latin typeface="Lato" panose="020F0502020204030203" pitchFamily="34" charset="0"/>
              </a:rPr>
              <a:t>merge</a:t>
            </a:r>
            <a:r>
              <a:rPr lang="ko-KR" altLang="en-US" b="0" i="0" dirty="0">
                <a:solidFill>
                  <a:srgbClr val="2C3E50"/>
                </a:solidFill>
                <a:effectLst/>
                <a:latin typeface="Lato" panose="020F0502020204030203" pitchFamily="34" charset="0"/>
              </a:rPr>
              <a:t>된</a:t>
            </a:r>
            <a:endParaRPr lang="en-US" altLang="ko-KR" b="0" i="0" dirty="0">
              <a:solidFill>
                <a:srgbClr val="2C3E50"/>
              </a:solidFill>
              <a:effectLst/>
              <a:latin typeface="Lato" panose="020F0502020204030203" pitchFamily="34" charset="0"/>
            </a:endParaRPr>
          </a:p>
          <a:p>
            <a:r>
              <a:rPr lang="en-US" altLang="ko-KR" b="0" i="0" dirty="0">
                <a:solidFill>
                  <a:srgbClr val="2C3E50"/>
                </a:solidFill>
                <a:effectLst/>
                <a:latin typeface="Lato" panose="020F0502020204030203" pitchFamily="34" charset="0"/>
              </a:rPr>
              <a:t>‘contig’ sequence</a:t>
            </a:r>
            <a:r>
              <a:rPr lang="ko-KR" altLang="en-US" b="0" i="0" dirty="0" err="1">
                <a:solidFill>
                  <a:srgbClr val="2C3E50"/>
                </a:solidFill>
                <a:effectLst/>
                <a:latin typeface="Lato" panose="020F0502020204030203" pitchFamily="34" charset="0"/>
              </a:rPr>
              <a:t>를</a:t>
            </a:r>
            <a:r>
              <a:rPr lang="ko-KR" altLang="en-US" b="0" i="0" dirty="0">
                <a:solidFill>
                  <a:srgbClr val="2C3E50"/>
                </a:solidFill>
                <a:effectLst/>
                <a:latin typeface="Lato" panose="020F0502020204030203" pitchFamily="34" charset="0"/>
              </a:rPr>
              <a:t> 만드는 식으로 수행한다</a:t>
            </a:r>
            <a:r>
              <a:rPr lang="en-US" altLang="ko-KR" b="0" i="0" dirty="0">
                <a:solidFill>
                  <a:srgbClr val="2C3E50"/>
                </a:solidFill>
                <a:effectLst/>
                <a:latin typeface="Lato" panose="020F0502020204030203" pitchFamily="34" charset="0"/>
              </a:rPr>
              <a:t>.</a:t>
            </a:r>
            <a:endParaRPr lang="en" altLang="ko-KR" b="0" i="0" dirty="0">
              <a:solidFill>
                <a:srgbClr val="2C3E50"/>
              </a:solidFill>
              <a:effectLst/>
              <a:latin typeface="Lato" panose="020F0502020204030203" pitchFamily="34" charset="0"/>
            </a:endParaRPr>
          </a:p>
          <a:p>
            <a:r>
              <a:rPr lang="en" altLang="ko-KR" b="0" i="0" dirty="0">
                <a:solidFill>
                  <a:srgbClr val="2C3E50"/>
                </a:solidFill>
                <a:effectLst/>
                <a:latin typeface="Lato" panose="020F0502020204030203" pitchFamily="34" charset="0"/>
              </a:rPr>
              <a:t>We now merge the forward and reverse reads together to obtain the full denoised sequences. Merging is performed by aligning the denoised forward reads with the reverse-complement of the corresponding denoised reverse reads, and then constructing the merged “contig” sequences. By default, merged sequences are only output if the forward and reverse reads overlap by at least 12 bases, and are identical to each other in the overlap region</a:t>
            </a:r>
          </a:p>
          <a:p>
            <a:br>
              <a:rPr lang="ko-KR" altLang="en-US" dirty="0"/>
            </a:br>
            <a:endParaRPr kumimoji="1" lang="ko-KR" altLang="en-US" dirty="0"/>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10</a:t>
            </a:fld>
            <a:endParaRPr kumimoji="1" lang="ko-KR" altLang="en-US"/>
          </a:p>
        </p:txBody>
      </p:sp>
    </p:spTree>
    <p:extLst>
      <p:ext uri="{BB962C8B-B14F-4D97-AF65-F5344CB8AC3E}">
        <p14:creationId xmlns:p14="http://schemas.microsoft.com/office/powerpoint/2010/main" val="1463331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0" i="0" dirty="0">
                <a:solidFill>
                  <a:srgbClr val="2C3E50"/>
                </a:solidFill>
                <a:effectLst/>
                <a:latin typeface="Lato" panose="020F0502020204030203" pitchFamily="34" charset="0"/>
              </a:rPr>
              <a:t> can now construct an amplicon sequence variant table (ASV) table, a higher-resolution version of the OTU table produced by traditional methods.</a:t>
            </a:r>
          </a:p>
          <a:p>
            <a:r>
              <a:rPr lang="en" altLang="ko-KR" b="0" i="0" dirty="0">
                <a:solidFill>
                  <a:srgbClr val="2C3E50"/>
                </a:solidFill>
                <a:effectLst/>
                <a:latin typeface="Lato" panose="020F0502020204030203" pitchFamily="34" charset="0"/>
              </a:rPr>
              <a:t>The sequence table is a </a:t>
            </a:r>
            <a:r>
              <a:rPr lang="en" altLang="ko-KR" dirty="0"/>
              <a:t>matrix</a:t>
            </a:r>
            <a:r>
              <a:rPr lang="en" altLang="ko-KR" b="0" i="0" dirty="0">
                <a:solidFill>
                  <a:srgbClr val="2C3E50"/>
                </a:solidFill>
                <a:effectLst/>
                <a:latin typeface="Lato" panose="020F0502020204030203" pitchFamily="34" charset="0"/>
              </a:rPr>
              <a:t> with rows corresponding to (and named by) the samples, and columns corresponding to (and named by) the sequence variants. This table contains 293 ASVs, and the lengths of our merged sequences all fall within the expected range for this V4 amplicon.</a:t>
            </a:r>
          </a:p>
          <a:p>
            <a:r>
              <a:rPr lang="ko-KR" altLang="en-US" b="0" i="0" dirty="0">
                <a:solidFill>
                  <a:srgbClr val="2C3E50"/>
                </a:solidFill>
                <a:effectLst/>
                <a:latin typeface="Lato" panose="020F0502020204030203" pitchFamily="34" charset="0"/>
              </a:rPr>
              <a:t>이제</a:t>
            </a:r>
            <a:r>
              <a:rPr lang="en-US" altLang="ko-KR" b="0" i="0" dirty="0">
                <a:solidFill>
                  <a:srgbClr val="2C3E50"/>
                </a:solidFill>
                <a:effectLst/>
                <a:latin typeface="Lato" panose="020F0502020204030203" pitchFamily="34" charset="0"/>
              </a:rPr>
              <a:t> ASV</a:t>
            </a:r>
            <a:r>
              <a:rPr lang="ko-KR" altLang="en-US" b="0" i="0" dirty="0">
                <a:solidFill>
                  <a:srgbClr val="2C3E50"/>
                </a:solidFill>
                <a:effectLst/>
                <a:latin typeface="Lato" panose="020F0502020204030203" pitchFamily="34" charset="0"/>
              </a:rPr>
              <a:t>테이블을 정리하여 나타낼 수 있는 단계에 도달했다</a:t>
            </a:r>
            <a:r>
              <a:rPr lang="en-US" altLang="ko-KR" b="0" i="0" dirty="0">
                <a:solidFill>
                  <a:srgbClr val="2C3E50"/>
                </a:solidFill>
                <a:effectLst/>
                <a:latin typeface="Lato" panose="020F0502020204030203" pitchFamily="34" charset="0"/>
              </a:rPr>
              <a:t>. </a:t>
            </a:r>
          </a:p>
          <a:p>
            <a:endParaRPr lang="en-US" altLang="ko-KR" b="0" i="0" dirty="0">
              <a:solidFill>
                <a:srgbClr val="2C3E50"/>
              </a:solidFill>
              <a:effectLst/>
              <a:latin typeface="Lato" panose="020F0502020204030203" pitchFamily="34" charset="0"/>
            </a:endParaRPr>
          </a:p>
          <a:p>
            <a:r>
              <a:rPr lang="ko-KR" altLang="en-US" b="0" i="0" dirty="0">
                <a:solidFill>
                  <a:srgbClr val="2C3E50"/>
                </a:solidFill>
                <a:effectLst/>
                <a:latin typeface="Lato" panose="020F0502020204030203" pitchFamily="34" charset="0"/>
              </a:rPr>
              <a:t>그리고 </a:t>
            </a:r>
            <a:r>
              <a:rPr lang="en-US" altLang="ko-KR" b="0" i="0" dirty="0">
                <a:solidFill>
                  <a:srgbClr val="2C3E50"/>
                </a:solidFill>
                <a:effectLst/>
                <a:latin typeface="Lato" panose="020F0502020204030203" pitchFamily="34" charset="0"/>
              </a:rPr>
              <a:t>chimeric sequence</a:t>
            </a:r>
            <a:r>
              <a:rPr lang="ko-KR" altLang="en-US" b="0" i="0" dirty="0" err="1">
                <a:solidFill>
                  <a:srgbClr val="2C3E50"/>
                </a:solidFill>
                <a:effectLst/>
                <a:latin typeface="Lato" panose="020F0502020204030203" pitchFamily="34" charset="0"/>
              </a:rPr>
              <a:t>를</a:t>
            </a:r>
            <a:r>
              <a:rPr lang="ko-KR" altLang="en-US" b="0" i="0" dirty="0">
                <a:solidFill>
                  <a:srgbClr val="2C3E50"/>
                </a:solidFill>
                <a:effectLst/>
                <a:latin typeface="Lato" panose="020F0502020204030203" pitchFamily="34" charset="0"/>
              </a:rPr>
              <a:t> 제거할 단계이다</a:t>
            </a:r>
            <a:r>
              <a:rPr lang="en-US" altLang="ko-KR" b="0" i="0" dirty="0">
                <a:solidFill>
                  <a:srgbClr val="2C3E50"/>
                </a:solidFill>
                <a:effectLst/>
                <a:latin typeface="Lato" panose="020F0502020204030203" pitchFamily="34" charset="0"/>
              </a:rPr>
              <a:t>. </a:t>
            </a:r>
            <a:r>
              <a:rPr lang="ko-KR" altLang="en-US" b="0" i="0" dirty="0">
                <a:solidFill>
                  <a:srgbClr val="2C3E50"/>
                </a:solidFill>
                <a:effectLst/>
                <a:latin typeface="Lato" panose="020F0502020204030203" pitchFamily="34" charset="0"/>
              </a:rPr>
              <a:t>앞서 </a:t>
            </a:r>
            <a:r>
              <a:rPr lang="ko-KR" altLang="en-US" b="0" i="0" dirty="0" err="1">
                <a:solidFill>
                  <a:srgbClr val="2C3E50"/>
                </a:solidFill>
                <a:effectLst/>
                <a:latin typeface="Lato" panose="020F0502020204030203" pitchFamily="34" charset="0"/>
              </a:rPr>
              <a:t>설명한것</a:t>
            </a:r>
            <a:r>
              <a:rPr lang="ko-KR" altLang="en-US" b="0" i="0" dirty="0">
                <a:solidFill>
                  <a:srgbClr val="2C3E50"/>
                </a:solidFill>
                <a:effectLst/>
                <a:latin typeface="Lato" panose="020F0502020204030203" pitchFamily="34" charset="0"/>
              </a:rPr>
              <a:t> </a:t>
            </a:r>
            <a:r>
              <a:rPr lang="ko-KR" altLang="en-US" b="0" i="0" dirty="0" err="1">
                <a:solidFill>
                  <a:srgbClr val="2C3E50"/>
                </a:solidFill>
                <a:effectLst/>
                <a:latin typeface="Lato" panose="020F0502020204030203" pitchFamily="34" charset="0"/>
              </a:rPr>
              <a:t>처럼</a:t>
            </a:r>
            <a:r>
              <a:rPr lang="ko-KR" altLang="en-US" b="0" i="0" dirty="0">
                <a:solidFill>
                  <a:srgbClr val="2C3E50"/>
                </a:solidFill>
                <a:effectLst/>
                <a:latin typeface="Lato" panose="020F0502020204030203" pitchFamily="34" charset="0"/>
              </a:rPr>
              <a:t> </a:t>
            </a:r>
            <a:r>
              <a:rPr lang="en-US" altLang="ko-KR" b="0" i="0" dirty="0">
                <a:solidFill>
                  <a:srgbClr val="2C3E50"/>
                </a:solidFill>
                <a:effectLst/>
                <a:latin typeface="Lato" panose="020F0502020204030203" pitchFamily="34" charset="0"/>
              </a:rPr>
              <a:t>dada2</a:t>
            </a:r>
            <a:r>
              <a:rPr lang="ko-KR" altLang="en-US" b="0" i="0" dirty="0">
                <a:solidFill>
                  <a:srgbClr val="2C3E50"/>
                </a:solidFill>
                <a:effectLst/>
                <a:latin typeface="Lato" panose="020F0502020204030203" pitchFamily="34" charset="0"/>
              </a:rPr>
              <a:t>의 코어 </a:t>
            </a:r>
            <a:r>
              <a:rPr lang="en-US" altLang="ko-KR" b="0" i="0" dirty="0">
                <a:solidFill>
                  <a:srgbClr val="2C3E50"/>
                </a:solidFill>
                <a:effectLst/>
                <a:latin typeface="Lato" panose="020F0502020204030203" pitchFamily="34" charset="0"/>
              </a:rPr>
              <a:t>function </a:t>
            </a:r>
            <a:r>
              <a:rPr lang="ko-KR" altLang="en-US" b="0" i="0" dirty="0">
                <a:solidFill>
                  <a:srgbClr val="2C3E50"/>
                </a:solidFill>
                <a:effectLst/>
                <a:latin typeface="Lato" panose="020F0502020204030203" pitchFamily="34" charset="0"/>
              </a:rPr>
              <a:t>중</a:t>
            </a:r>
            <a:r>
              <a:rPr lang="en-US" altLang="ko-KR" b="0" i="0" dirty="0">
                <a:solidFill>
                  <a:srgbClr val="2C3E50"/>
                </a:solidFill>
                <a:effectLst/>
                <a:latin typeface="Lato" panose="020F0502020204030203" pitchFamily="34" charset="0"/>
              </a:rPr>
              <a:t>, ASV</a:t>
            </a:r>
            <a:r>
              <a:rPr lang="ko-KR" altLang="en-US" b="0" i="0" dirty="0" err="1">
                <a:solidFill>
                  <a:srgbClr val="2C3E50"/>
                </a:solidFill>
                <a:effectLst/>
                <a:latin typeface="Lato" panose="020F0502020204030203" pitchFamily="34" charset="0"/>
              </a:rPr>
              <a:t>를</a:t>
            </a:r>
            <a:r>
              <a:rPr lang="ko-KR" altLang="en-US" b="0" i="0" dirty="0">
                <a:solidFill>
                  <a:srgbClr val="2C3E50"/>
                </a:solidFill>
                <a:effectLst/>
                <a:latin typeface="Lato" panose="020F0502020204030203" pitchFamily="34" charset="0"/>
              </a:rPr>
              <a:t> 다룬다는 점에서 </a:t>
            </a:r>
            <a:r>
              <a:rPr lang="ko-KR" altLang="en-US" b="0" i="0" dirty="0" err="1">
                <a:solidFill>
                  <a:srgbClr val="2C3E50"/>
                </a:solidFill>
                <a:effectLst/>
                <a:latin typeface="Lato" panose="020F0502020204030203" pitchFamily="34" charset="0"/>
              </a:rPr>
              <a:t>키메릭</a:t>
            </a:r>
            <a:r>
              <a:rPr lang="ko-KR" altLang="en-US" b="0" i="0" dirty="0">
                <a:solidFill>
                  <a:srgbClr val="2C3E50"/>
                </a:solidFill>
                <a:effectLst/>
                <a:latin typeface="Lato" panose="020F0502020204030203" pitchFamily="34" charset="0"/>
              </a:rPr>
              <a:t> 시퀀스를 </a:t>
            </a:r>
            <a:r>
              <a:rPr lang="en-US" altLang="ko-KR" b="0" i="0" dirty="0">
                <a:solidFill>
                  <a:srgbClr val="2C3E50"/>
                </a:solidFill>
                <a:effectLst/>
                <a:latin typeface="Lato" panose="020F0502020204030203" pitchFamily="34" charset="0"/>
              </a:rPr>
              <a:t>detect</a:t>
            </a:r>
            <a:r>
              <a:rPr lang="ko-KR" altLang="en-US" b="0" i="0" dirty="0">
                <a:solidFill>
                  <a:srgbClr val="2C3E50"/>
                </a:solidFill>
                <a:effectLst/>
                <a:latin typeface="Lato" panose="020F0502020204030203" pitchFamily="34" charset="0"/>
              </a:rPr>
              <a:t>하고 제거할 수 있다</a:t>
            </a:r>
            <a:r>
              <a:rPr lang="en-US" altLang="ko-KR" b="0" i="0" dirty="0">
                <a:solidFill>
                  <a:srgbClr val="2C3E50"/>
                </a:solidFill>
                <a:effectLst/>
                <a:latin typeface="Lato" panose="020F0502020204030203" pitchFamily="34" charset="0"/>
              </a:rPr>
              <a:t>.</a:t>
            </a:r>
            <a:endParaRPr lang="en" altLang="ko-KR" b="0" i="0" dirty="0">
              <a:solidFill>
                <a:srgbClr val="2C3E50"/>
              </a:solidFill>
              <a:effectLst/>
              <a:latin typeface="Lato" panose="020F0502020204030203" pitchFamily="34" charset="0"/>
            </a:endParaRPr>
          </a:p>
          <a:p>
            <a:endParaRPr lang="en" altLang="ko-KR" b="0" i="0" dirty="0">
              <a:solidFill>
                <a:srgbClr val="2C3E50"/>
              </a:solidFill>
              <a:effectLst/>
              <a:latin typeface="Lato" panose="020F0502020204030203" pitchFamily="34" charset="0"/>
            </a:endParaRPr>
          </a:p>
          <a:p>
            <a:pPr algn="l"/>
            <a:r>
              <a:rPr lang="en" altLang="ko-KR" b="0" i="0" dirty="0">
                <a:solidFill>
                  <a:srgbClr val="2C3E50"/>
                </a:solidFill>
                <a:effectLst/>
                <a:latin typeface="Lato" panose="020F0502020204030203" pitchFamily="34" charset="0"/>
              </a:rPr>
              <a:t>The core dada method corrects substitution and indel errors, but chimeras remain. Fortunately, the accuracy of sequence variants after denoising makes identifying chimeric ASVs simpler than when dealing with fuzzy OTUs. Chimeric sequences are identified if they can be exactly reconstructed by combining a left-segment and a right-segment from two more abundant “parent” sequences.</a:t>
            </a:r>
          </a:p>
          <a:p>
            <a:br>
              <a:rPr lang="en" altLang="ko-KR" dirty="0"/>
            </a:br>
            <a:endParaRPr lang="en" altLang="ko-KR" b="0" i="0" dirty="0">
              <a:solidFill>
                <a:srgbClr val="2C3E50"/>
              </a:solidFill>
              <a:effectLst/>
              <a:latin typeface="Lato" panose="020F0502020204030203" pitchFamily="34" charset="0"/>
            </a:endParaRPr>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11</a:t>
            </a:fld>
            <a:endParaRPr kumimoji="1" lang="ko-KR" altLang="en-US"/>
          </a:p>
        </p:txBody>
      </p:sp>
    </p:spTree>
    <p:extLst>
      <p:ext uri="{BB962C8B-B14F-4D97-AF65-F5344CB8AC3E}">
        <p14:creationId xmlns:p14="http://schemas.microsoft.com/office/powerpoint/2010/main" val="1688732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 altLang="ko-KR" b="0" i="0" dirty="0">
                <a:solidFill>
                  <a:srgbClr val="2C3E50"/>
                </a:solidFill>
                <a:effectLst/>
                <a:latin typeface="Lato" panose="020F0502020204030203" pitchFamily="34" charset="0"/>
              </a:rPr>
              <a:t>Track reads through the pipeline</a:t>
            </a:r>
          </a:p>
          <a:p>
            <a:pPr algn="l"/>
            <a:r>
              <a:rPr lang="en" altLang="ko-KR" b="0" i="0" dirty="0">
                <a:solidFill>
                  <a:srgbClr val="2C3E50"/>
                </a:solidFill>
                <a:effectLst/>
                <a:latin typeface="Lato" panose="020F0502020204030203" pitchFamily="34" charset="0"/>
              </a:rPr>
              <a:t>As a final check of our progress, we’ll look at the number of reads that made it through each step in the pipeline:</a:t>
            </a:r>
          </a:p>
          <a:p>
            <a:endParaRPr kumimoji="1" lang="en-US" altLang="ko-KR" dirty="0"/>
          </a:p>
          <a:p>
            <a:endParaRPr kumimoji="1" lang="en-US" altLang="ko-KR" dirty="0"/>
          </a:p>
          <a:p>
            <a:pPr algn="l"/>
            <a:r>
              <a:rPr lang="en" altLang="ko-KR" b="0" i="0" dirty="0">
                <a:solidFill>
                  <a:srgbClr val="2C3E50"/>
                </a:solidFill>
                <a:effectLst/>
                <a:latin typeface="Lato" panose="020F0502020204030203" pitchFamily="34" charset="0"/>
              </a:rPr>
              <a:t>Assign taxonomy</a:t>
            </a:r>
          </a:p>
          <a:p>
            <a:pPr algn="l"/>
            <a:r>
              <a:rPr lang="en" altLang="ko-KR" b="0" i="0" dirty="0">
                <a:solidFill>
                  <a:srgbClr val="2C3E50"/>
                </a:solidFill>
                <a:effectLst/>
                <a:latin typeface="Lato" panose="020F0502020204030203" pitchFamily="34" charset="0"/>
              </a:rPr>
              <a:t>It is common at this point, especially in 16S/18S/ITS amplicon sequencing, to assign taxonomy to the sequence variants. The DADA2 package provides a native implementation of the </a:t>
            </a:r>
            <a:r>
              <a:rPr lang="en" altLang="ko-KR" b="0" i="0" u="none" strike="noStrike" dirty="0">
                <a:solidFill>
                  <a:srgbClr val="18BC9C"/>
                </a:solidFill>
                <a:effectLst/>
                <a:latin typeface="Lato" panose="020F0502020204030203" pitchFamily="34" charset="0"/>
                <a:hlinkClick r:id="rId3"/>
              </a:rPr>
              <a:t>naive Bayesian classifier method</a:t>
            </a:r>
            <a:r>
              <a:rPr lang="en" altLang="ko-KR" b="0" i="0" dirty="0">
                <a:solidFill>
                  <a:srgbClr val="2C3E50"/>
                </a:solidFill>
                <a:effectLst/>
                <a:latin typeface="Lato" panose="020F0502020204030203" pitchFamily="34" charset="0"/>
              </a:rPr>
              <a:t> for this purpose. The </a:t>
            </a:r>
            <a:r>
              <a:rPr lang="en" altLang="ko-KR" b="0" i="0" dirty="0" err="1">
                <a:solidFill>
                  <a:srgbClr val="2C3E50"/>
                </a:solidFill>
                <a:effectLst/>
                <a:latin typeface="Lato" panose="020F0502020204030203" pitchFamily="34" charset="0"/>
              </a:rPr>
              <a:t>assignTaxonomy</a:t>
            </a:r>
            <a:r>
              <a:rPr lang="en" altLang="ko-KR" b="0" i="0" dirty="0">
                <a:solidFill>
                  <a:srgbClr val="2C3E50"/>
                </a:solidFill>
                <a:effectLst/>
                <a:latin typeface="Lato" panose="020F0502020204030203" pitchFamily="34" charset="0"/>
              </a:rPr>
              <a:t> function takes as input a set of sequences to be classified and a training set of reference sequences with known taxonomy, and outputs taxonomic assignments with at least </a:t>
            </a:r>
            <a:r>
              <a:rPr lang="en" altLang="ko-KR" b="0" i="0" dirty="0" err="1">
                <a:solidFill>
                  <a:srgbClr val="2C3E50"/>
                </a:solidFill>
                <a:effectLst/>
                <a:latin typeface="Lato" panose="020F0502020204030203" pitchFamily="34" charset="0"/>
              </a:rPr>
              <a:t>minBoot</a:t>
            </a:r>
            <a:r>
              <a:rPr lang="en" altLang="ko-KR" b="0" i="0" dirty="0">
                <a:solidFill>
                  <a:srgbClr val="2C3E50"/>
                </a:solidFill>
                <a:effectLst/>
                <a:latin typeface="Lato" panose="020F0502020204030203" pitchFamily="34" charset="0"/>
              </a:rPr>
              <a:t> bootstrap confidence.</a:t>
            </a:r>
          </a:p>
          <a:p>
            <a:endParaRPr kumimoji="1" lang="en-US" altLang="ko-KR" dirty="0"/>
          </a:p>
          <a:p>
            <a:endParaRPr kumimoji="1" lang="ko-KR" altLang="en-US" dirty="0"/>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12</a:t>
            </a:fld>
            <a:endParaRPr kumimoji="1" lang="ko-KR" altLang="en-US"/>
          </a:p>
        </p:txBody>
      </p:sp>
    </p:spTree>
    <p:extLst>
      <p:ext uri="{BB962C8B-B14F-4D97-AF65-F5344CB8AC3E}">
        <p14:creationId xmlns:p14="http://schemas.microsoft.com/office/powerpoint/2010/main" val="412952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Data starts from</a:t>
            </a:r>
            <a:r>
              <a:rPr kumimoji="1" lang="ko-KR" altLang="en-US" dirty="0"/>
              <a:t>앞단계에서 진행된</a:t>
            </a:r>
            <a:r>
              <a:rPr kumimoji="1" lang="en-US" altLang="ko-KR" dirty="0"/>
              <a:t> demultiplexed sequence data</a:t>
            </a:r>
            <a:r>
              <a:rPr kumimoji="1" lang="ko-KR" altLang="en-US" dirty="0" err="1"/>
              <a:t>를</a:t>
            </a:r>
            <a:r>
              <a:rPr kumimoji="1" lang="ko-KR" altLang="en-US" dirty="0"/>
              <a:t> 가지고</a:t>
            </a:r>
            <a:r>
              <a:rPr kumimoji="1" lang="en-US" altLang="ko-KR" dirty="0"/>
              <a:t> – an artifact for denoising step (paired end read files)</a:t>
            </a:r>
          </a:p>
          <a:p>
            <a:endParaRPr kumimoji="1" lang="en-US" altLang="ko-KR" dirty="0"/>
          </a:p>
          <a:p>
            <a:r>
              <a:rPr kumimoji="1" lang="en-US" altLang="ko-KR" dirty="0"/>
              <a:t>Then remove primer sequence / after that, check over quality score over obtained sequences.</a:t>
            </a:r>
          </a:p>
          <a:p>
            <a:endParaRPr kumimoji="1" lang="en-US" altLang="ko-KR" dirty="0"/>
          </a:p>
          <a:p>
            <a:r>
              <a:rPr kumimoji="1" lang="en-US" altLang="ko-KR" dirty="0"/>
              <a:t>Filter out and trim low quality ends, expected errors.</a:t>
            </a:r>
          </a:p>
          <a:p>
            <a:r>
              <a:rPr kumimoji="1" lang="ko-KR" altLang="en-US" dirty="0"/>
              <a:t>그리고 나서 방금 전의 과정을 기반으로 </a:t>
            </a:r>
            <a:r>
              <a:rPr kumimoji="1" lang="en-US" altLang="ko-KR" dirty="0"/>
              <a:t>dada2</a:t>
            </a:r>
            <a:r>
              <a:rPr kumimoji="1" lang="ko-KR" altLang="en-US" dirty="0"/>
              <a:t>에 서 </a:t>
            </a:r>
            <a:r>
              <a:rPr kumimoji="1" lang="en-US" altLang="ko-KR" dirty="0"/>
              <a:t>error model </a:t>
            </a:r>
            <a:r>
              <a:rPr kumimoji="1" lang="ko-KR" altLang="en-US" dirty="0"/>
              <a:t>학습이 이루어지게 된다</a:t>
            </a:r>
            <a:r>
              <a:rPr kumimoji="1" lang="en-US" altLang="ko-KR" dirty="0"/>
              <a:t>. </a:t>
            </a:r>
            <a:r>
              <a:rPr kumimoji="1" lang="ko-KR" altLang="en-US" dirty="0"/>
              <a:t>이 </a:t>
            </a:r>
            <a:r>
              <a:rPr kumimoji="1" lang="en-US" altLang="ko-KR" dirty="0"/>
              <a:t>error model </a:t>
            </a:r>
            <a:r>
              <a:rPr kumimoji="1" lang="ko-KR" altLang="en-US" dirty="0"/>
              <a:t>은 </a:t>
            </a:r>
            <a:r>
              <a:rPr kumimoji="1" lang="en-US" altLang="ko-KR" dirty="0"/>
              <a:t>actual sequence, </a:t>
            </a:r>
            <a:r>
              <a:rPr kumimoji="1" lang="ko-KR" altLang="en-US" dirty="0"/>
              <a:t>즉 </a:t>
            </a:r>
            <a:r>
              <a:rPr kumimoji="1" lang="en-US" altLang="ko-KR" dirty="0"/>
              <a:t>single, exact sequence</a:t>
            </a:r>
            <a:r>
              <a:rPr kumimoji="1" lang="ko-KR" altLang="en-US" dirty="0" err="1"/>
              <a:t>를</a:t>
            </a:r>
            <a:r>
              <a:rPr kumimoji="1" lang="ko-KR" altLang="en-US" dirty="0"/>
              <a:t> 만들어내는 데 중요한 역할을 함</a:t>
            </a:r>
            <a:r>
              <a:rPr kumimoji="1" lang="en-US" altLang="ko-KR" dirty="0"/>
              <a:t>. Resolution</a:t>
            </a:r>
            <a:r>
              <a:rPr kumimoji="1" lang="ko-KR" altLang="en-US" dirty="0"/>
              <a:t>이 </a:t>
            </a:r>
            <a:r>
              <a:rPr kumimoji="1" lang="en-US" altLang="ko-KR" dirty="0"/>
              <a:t>single base </a:t>
            </a:r>
            <a:r>
              <a:rPr kumimoji="1" lang="ko-KR" altLang="en-US" dirty="0"/>
              <a:t>단위로 내려갈 수 있는데</a:t>
            </a:r>
            <a:r>
              <a:rPr kumimoji="1" lang="en-US" altLang="ko-KR" dirty="0"/>
              <a:t>,  </a:t>
            </a:r>
            <a:r>
              <a:rPr kumimoji="1" lang="ko-KR" altLang="en-US" dirty="0"/>
              <a:t>이게 바로 </a:t>
            </a:r>
            <a:r>
              <a:rPr kumimoji="1" lang="en-US" altLang="ko-KR" dirty="0"/>
              <a:t>DADA2</a:t>
            </a:r>
            <a:r>
              <a:rPr kumimoji="1" lang="ko-KR" altLang="en-US" dirty="0"/>
              <a:t>에서 </a:t>
            </a:r>
            <a:r>
              <a:rPr kumimoji="1" lang="en-US" altLang="ko-KR" dirty="0"/>
              <a:t>OUT clustering </a:t>
            </a:r>
            <a:r>
              <a:rPr kumimoji="1" lang="ko-KR" altLang="en-US" dirty="0"/>
              <a:t>이 아닌 </a:t>
            </a:r>
            <a:r>
              <a:rPr kumimoji="1" lang="en-US" altLang="ko-KR" dirty="0"/>
              <a:t>ASV </a:t>
            </a:r>
            <a:r>
              <a:rPr kumimoji="1" lang="ko-KR" altLang="en-US" dirty="0" err="1"/>
              <a:t>를</a:t>
            </a:r>
            <a:r>
              <a:rPr kumimoji="1" lang="ko-KR" altLang="en-US" dirty="0"/>
              <a:t> 적용하는 개념이라 볼 수 있음</a:t>
            </a:r>
            <a:endParaRPr kumimoji="1" lang="en-US" altLang="ko-KR" dirty="0"/>
          </a:p>
          <a:p>
            <a:endParaRPr kumimoji="1" lang="en-US" altLang="ko-KR" dirty="0"/>
          </a:p>
          <a:p>
            <a:r>
              <a:rPr kumimoji="1" lang="ko-KR" altLang="en-US" dirty="0"/>
              <a:t>이후</a:t>
            </a:r>
            <a:r>
              <a:rPr kumimoji="1" lang="en-US" altLang="ko-KR" dirty="0"/>
              <a:t>, </a:t>
            </a:r>
            <a:r>
              <a:rPr kumimoji="1" lang="ko-KR" altLang="en-US" dirty="0"/>
              <a:t>남아있는 </a:t>
            </a:r>
            <a:r>
              <a:rPr kumimoji="1" lang="en-US" altLang="ko-KR" dirty="0"/>
              <a:t>forward/reverse read</a:t>
            </a:r>
            <a:r>
              <a:rPr kumimoji="1" lang="ko-KR" altLang="en-US" dirty="0" err="1"/>
              <a:t>를</a:t>
            </a:r>
            <a:r>
              <a:rPr kumimoji="1" lang="ko-KR" altLang="en-US" dirty="0"/>
              <a:t> </a:t>
            </a:r>
            <a:r>
              <a:rPr kumimoji="1" lang="en-US" altLang="ko-KR" dirty="0"/>
              <a:t>merge </a:t>
            </a:r>
            <a:r>
              <a:rPr kumimoji="1" lang="ko-KR" altLang="en-US" dirty="0"/>
              <a:t>시키고</a:t>
            </a:r>
            <a:r>
              <a:rPr kumimoji="1" lang="en-US" altLang="ko-KR" dirty="0"/>
              <a:t>, ASV</a:t>
            </a:r>
            <a:r>
              <a:rPr kumimoji="1" lang="ko-KR" altLang="en-US" dirty="0"/>
              <a:t>는 각각의 </a:t>
            </a:r>
            <a:r>
              <a:rPr kumimoji="1" lang="en-US" altLang="ko-KR" dirty="0"/>
              <a:t>sequence</a:t>
            </a:r>
            <a:r>
              <a:rPr kumimoji="1" lang="ko-KR" altLang="en-US" dirty="0" err="1"/>
              <a:t>를</a:t>
            </a:r>
            <a:r>
              <a:rPr kumimoji="1" lang="ko-KR" altLang="en-US" dirty="0"/>
              <a:t> 따로따로 </a:t>
            </a:r>
            <a:r>
              <a:rPr kumimoji="1" lang="ko-KR" altLang="en-US" dirty="0" err="1"/>
              <a:t>돌려야하기</a:t>
            </a:r>
            <a:r>
              <a:rPr kumimoji="1" lang="ko-KR" altLang="en-US" dirty="0"/>
              <a:t> 때문에 </a:t>
            </a:r>
            <a:r>
              <a:rPr kumimoji="1" lang="en-US" altLang="ko-KR" dirty="0"/>
              <a:t>(</a:t>
            </a:r>
            <a:r>
              <a:rPr kumimoji="1" lang="ko-KR" altLang="en-US" dirty="0"/>
              <a:t>시퀀스마다 설정된 에러모델이 다르기 때문에</a:t>
            </a:r>
            <a:r>
              <a:rPr kumimoji="1" lang="en-US" altLang="ko-KR" dirty="0"/>
              <a:t>) </a:t>
            </a:r>
            <a:r>
              <a:rPr kumimoji="1" lang="ko-KR" altLang="en-US" dirty="0"/>
              <a:t>각각의 시퀀스에 대해 </a:t>
            </a:r>
            <a:r>
              <a:rPr kumimoji="1" lang="en-US" altLang="ko-KR" dirty="0"/>
              <a:t>run</a:t>
            </a:r>
            <a:r>
              <a:rPr kumimoji="1" lang="ko-KR" altLang="en-US" dirty="0"/>
              <a:t>을 진행하고</a:t>
            </a:r>
            <a:r>
              <a:rPr kumimoji="1" lang="en-US" altLang="ko-KR" dirty="0"/>
              <a:t>, </a:t>
            </a:r>
            <a:r>
              <a:rPr kumimoji="1" lang="ko-KR" altLang="en-US" dirty="0"/>
              <a:t>다시 </a:t>
            </a:r>
            <a:r>
              <a:rPr kumimoji="1" lang="en-US" altLang="ko-KR" dirty="0"/>
              <a:t>sequence merge</a:t>
            </a:r>
            <a:r>
              <a:rPr kumimoji="1" lang="ko-KR" altLang="en-US" dirty="0" err="1"/>
              <a:t>를</a:t>
            </a:r>
            <a:r>
              <a:rPr kumimoji="1" lang="ko-KR" altLang="en-US" dirty="0"/>
              <a:t> 진행한 다음</a:t>
            </a:r>
            <a:endParaRPr kumimoji="1" lang="en-US" altLang="ko-KR" dirty="0"/>
          </a:p>
          <a:p>
            <a:endParaRPr kumimoji="1" lang="en-US" altLang="ko-KR" dirty="0"/>
          </a:p>
          <a:p>
            <a:r>
              <a:rPr kumimoji="1" lang="en-US" altLang="ko-KR" dirty="0" err="1"/>
              <a:t>Pcr</a:t>
            </a:r>
            <a:r>
              <a:rPr kumimoji="1" lang="en-US" altLang="ko-KR" dirty="0"/>
              <a:t> error</a:t>
            </a:r>
            <a:r>
              <a:rPr kumimoji="1" lang="ko-KR" altLang="en-US" dirty="0"/>
              <a:t>로 인해 생긴 </a:t>
            </a:r>
            <a:r>
              <a:rPr kumimoji="1" lang="en-US" altLang="ko-KR" dirty="0"/>
              <a:t>chimera detect / remove</a:t>
            </a:r>
            <a:r>
              <a:rPr kumimoji="1" lang="ko-KR" altLang="en-US" dirty="0" err="1"/>
              <a:t>를</a:t>
            </a:r>
            <a:r>
              <a:rPr kumimoji="1" lang="ko-KR" altLang="en-US" dirty="0"/>
              <a:t> 해주면 </a:t>
            </a:r>
            <a:r>
              <a:rPr kumimoji="1" lang="en-US" altLang="ko-KR" dirty="0"/>
              <a:t>ASV</a:t>
            </a:r>
            <a:r>
              <a:rPr kumimoji="1" lang="ko-KR" altLang="en-US" dirty="0"/>
              <a:t>생성 과정이 끝난다</a:t>
            </a:r>
            <a:r>
              <a:rPr kumimoji="1" lang="en-US" altLang="ko-KR" dirty="0"/>
              <a:t>.</a:t>
            </a:r>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2</a:t>
            </a:fld>
            <a:endParaRPr kumimoji="1" lang="ko-KR" altLang="en-US"/>
          </a:p>
        </p:txBody>
      </p:sp>
    </p:spTree>
    <p:extLst>
      <p:ext uri="{BB962C8B-B14F-4D97-AF65-F5344CB8AC3E}">
        <p14:creationId xmlns:p14="http://schemas.microsoft.com/office/powerpoint/2010/main" val="43658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Download manually from source.</a:t>
            </a:r>
          </a:p>
          <a:p>
            <a:r>
              <a:rPr kumimoji="1" lang="en-US" altLang="ko-KR" dirty="0"/>
              <a:t>R</a:t>
            </a:r>
            <a:r>
              <a:rPr kumimoji="1" lang="ko-KR" altLang="en-US" dirty="0"/>
              <a:t> 패키지를 미리 다운로드 한 상태에서</a:t>
            </a:r>
            <a:r>
              <a:rPr kumimoji="1" lang="en-US" altLang="ko-KR" dirty="0"/>
              <a:t>, R</a:t>
            </a:r>
            <a:r>
              <a:rPr kumimoji="1" lang="ko-KR" altLang="en-US" dirty="0"/>
              <a:t>을 실행하고</a:t>
            </a:r>
            <a:r>
              <a:rPr kumimoji="1" lang="en-US" altLang="ko-KR" dirty="0"/>
              <a:t>, </a:t>
            </a:r>
            <a:r>
              <a:rPr kumimoji="1" lang="ko-KR" altLang="en-US" dirty="0"/>
              <a:t>컴퓨터에 </a:t>
            </a:r>
            <a:r>
              <a:rPr kumimoji="1" lang="en-US" altLang="ko-KR" dirty="0"/>
              <a:t>DADA2 website</a:t>
            </a:r>
            <a:r>
              <a:rPr kumimoji="1" lang="ko-KR" altLang="en-US" dirty="0"/>
              <a:t>에서 </a:t>
            </a:r>
            <a:r>
              <a:rPr kumimoji="1" lang="en-US" altLang="ko-KR" dirty="0"/>
              <a:t>dada2 zip package</a:t>
            </a:r>
            <a:r>
              <a:rPr kumimoji="1" lang="ko-KR" altLang="en-US" dirty="0" err="1"/>
              <a:t>를</a:t>
            </a:r>
            <a:r>
              <a:rPr kumimoji="1" lang="ko-KR" altLang="en-US" dirty="0"/>
              <a:t> 다운로드 한 다음</a:t>
            </a:r>
            <a:endParaRPr kumimoji="1" lang="en-US" altLang="ko-KR" dirty="0"/>
          </a:p>
          <a:p>
            <a:r>
              <a:rPr kumimoji="1" lang="en-US" altLang="ko-KR" dirty="0"/>
              <a:t> </a:t>
            </a:r>
            <a:r>
              <a:rPr kumimoji="1" lang="ko-KR" altLang="en-US" dirty="0"/>
              <a:t>명시한 코드를 입력하면 다운로드 되는 간단한 설치 및 실행</a:t>
            </a:r>
            <a:endParaRPr kumimoji="1" lang="en-US" altLang="ko-KR" dirty="0"/>
          </a:p>
          <a:p>
            <a:endParaRPr kumimoji="1" lang="en-US" altLang="ko-KR" dirty="0"/>
          </a:p>
          <a:p>
            <a:r>
              <a:rPr kumimoji="1" lang="en-US" altLang="ko-KR" dirty="0"/>
              <a:t>Help </a:t>
            </a:r>
            <a:r>
              <a:rPr kumimoji="1" lang="en-US" altLang="ko-KR" dirty="0" err="1"/>
              <a:t>commandfmf</a:t>
            </a:r>
            <a:r>
              <a:rPr kumimoji="1" lang="ko-KR" altLang="en-US" dirty="0"/>
              <a:t> 통해 실행 후 기능을 둘러볼 수 있다</a:t>
            </a:r>
            <a:r>
              <a:rPr kumimoji="1" lang="en-US" altLang="ko-KR" dirty="0"/>
              <a:t>.</a:t>
            </a:r>
          </a:p>
          <a:p>
            <a:endParaRPr kumimoji="1" lang="en-US" altLang="ko-KR" dirty="0"/>
          </a:p>
          <a:p>
            <a:endParaRPr kumimoji="1" lang="en-US" altLang="ko-KR" dirty="0"/>
          </a:p>
          <a:p>
            <a:r>
              <a:rPr lang="en" altLang="ko-KR" b="0" i="0" dirty="0">
                <a:solidFill>
                  <a:srgbClr val="BDC1C6"/>
                </a:solidFill>
                <a:effectLst/>
                <a:latin typeface="Apple SD Gothic Neo" panose="02000300000000000000" pitchFamily="2" charset="-127"/>
                <a:ea typeface="Apple SD Gothic Neo" panose="02000300000000000000" pitchFamily="2" charset="-127"/>
              </a:rPr>
              <a:t>A dependency is </a:t>
            </a:r>
            <a:r>
              <a:rPr lang="en" altLang="ko-KR" b="1" i="0" dirty="0">
                <a:solidFill>
                  <a:srgbClr val="BDC1C6"/>
                </a:solidFill>
                <a:effectLst/>
                <a:latin typeface="Apple SD Gothic Neo" panose="02000300000000000000" pitchFamily="2" charset="-127"/>
                <a:ea typeface="Apple SD Gothic Neo" panose="02000300000000000000" pitchFamily="2" charset="-127"/>
              </a:rPr>
              <a:t>a code that your package needs to run</a:t>
            </a:r>
            <a:endParaRPr kumimoji="1" lang="ko-KR" altLang="en-US" dirty="0"/>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3</a:t>
            </a:fld>
            <a:endParaRPr kumimoji="1" lang="ko-KR" altLang="en-US"/>
          </a:p>
        </p:txBody>
      </p:sp>
    </p:spTree>
    <p:extLst>
      <p:ext uri="{BB962C8B-B14F-4D97-AF65-F5344CB8AC3E}">
        <p14:creationId xmlns:p14="http://schemas.microsoft.com/office/powerpoint/2010/main" val="426072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With sample sequence set (which is paired-end </a:t>
            </a:r>
            <a:r>
              <a:rPr kumimoji="1" lang="en-US" altLang="ko-KR" dirty="0" err="1"/>
              <a:t>fastq</a:t>
            </a:r>
            <a:r>
              <a:rPr kumimoji="1" lang="en-US" altLang="ko-KR" dirty="0"/>
              <a:t> file), load the package file and see if it matches right.</a:t>
            </a:r>
          </a:p>
          <a:p>
            <a:r>
              <a:rPr kumimoji="1" lang="en-US" altLang="ko-KR" dirty="0" err="1"/>
              <a:t>Miseq_SOP</a:t>
            </a:r>
            <a:r>
              <a:rPr kumimoji="1" lang="ko-KR" altLang="en-US" dirty="0"/>
              <a:t>가 샘플 </a:t>
            </a:r>
            <a:r>
              <a:rPr kumimoji="1" lang="ko-KR" altLang="en-US" dirty="0" err="1"/>
              <a:t>시퀀스파일명임</a:t>
            </a:r>
            <a:r>
              <a:rPr kumimoji="1" lang="en-US" altLang="ko-KR" dirty="0"/>
              <a:t>.</a:t>
            </a:r>
          </a:p>
          <a:p>
            <a:endParaRPr kumimoji="1" lang="en-US" altLang="ko-KR" dirty="0"/>
          </a:p>
          <a:p>
            <a:r>
              <a:rPr kumimoji="1" lang="ko-KR" altLang="en-US" dirty="0"/>
              <a:t>그리고 </a:t>
            </a:r>
            <a:r>
              <a:rPr kumimoji="1" lang="en-US" altLang="ko-KR" dirty="0"/>
              <a:t>load</a:t>
            </a:r>
            <a:r>
              <a:rPr kumimoji="1" lang="ko-KR" altLang="en-US" dirty="0"/>
              <a:t>한 </a:t>
            </a:r>
            <a:r>
              <a:rPr kumimoji="1" lang="en-US" altLang="ko-KR" dirty="0"/>
              <a:t>package</a:t>
            </a:r>
            <a:r>
              <a:rPr kumimoji="1" lang="ko-KR" altLang="en-US" dirty="0" err="1"/>
              <a:t>를</a:t>
            </a:r>
            <a:r>
              <a:rPr kumimoji="1" lang="ko-KR" altLang="en-US" dirty="0"/>
              <a:t> </a:t>
            </a:r>
            <a:r>
              <a:rPr kumimoji="1" lang="en-US" altLang="ko-KR" dirty="0"/>
              <a:t>string manipulation command(</a:t>
            </a:r>
            <a:r>
              <a:rPr kumimoji="1" lang="ko-KR" altLang="en-US" dirty="0"/>
              <a:t>문자열 조작</a:t>
            </a:r>
            <a:r>
              <a:rPr kumimoji="1" lang="en-US" altLang="ko-KR" dirty="0"/>
              <a:t>)</a:t>
            </a:r>
            <a:r>
              <a:rPr kumimoji="1" lang="ko-KR" altLang="en-US" dirty="0" err="1"/>
              <a:t>를</a:t>
            </a:r>
            <a:r>
              <a:rPr kumimoji="1" lang="ko-KR" altLang="en-US" dirty="0"/>
              <a:t> 넣어줘서 </a:t>
            </a:r>
            <a:r>
              <a:rPr kumimoji="1" lang="en-US" altLang="ko-KR" dirty="0"/>
              <a:t>forward / reverse </a:t>
            </a:r>
            <a:r>
              <a:rPr kumimoji="1" lang="ko-KR" altLang="en-US" dirty="0"/>
              <a:t>시퀀스를 각기 리스트업을 </a:t>
            </a:r>
            <a:r>
              <a:rPr kumimoji="1" lang="ko-KR" altLang="en-US" dirty="0" err="1"/>
              <a:t>해줌</a:t>
            </a:r>
            <a:r>
              <a:rPr kumimoji="1" lang="en-US" altLang="ko-KR" dirty="0"/>
              <a:t>.</a:t>
            </a:r>
          </a:p>
          <a:p>
            <a:r>
              <a:rPr kumimoji="1" lang="ko-KR" altLang="en-US" dirty="0"/>
              <a:t>여기서는 </a:t>
            </a:r>
            <a:r>
              <a:rPr kumimoji="1" lang="en-US" altLang="ko-KR" dirty="0"/>
              <a:t>R1</a:t>
            </a:r>
            <a:r>
              <a:rPr kumimoji="1" lang="ko-KR" altLang="en-US" dirty="0"/>
              <a:t>이 </a:t>
            </a:r>
            <a:r>
              <a:rPr kumimoji="1" lang="en-US" altLang="ko-KR" dirty="0"/>
              <a:t>f, R2</a:t>
            </a:r>
            <a:r>
              <a:rPr kumimoji="1" lang="ko-KR" altLang="en-US" dirty="0"/>
              <a:t>가 </a:t>
            </a:r>
            <a:r>
              <a:rPr kumimoji="1" lang="en-US" altLang="ko-KR" dirty="0"/>
              <a:t>r</a:t>
            </a:r>
            <a:endParaRPr kumimoji="1" lang="ko-KR" altLang="en-US" dirty="0"/>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4</a:t>
            </a:fld>
            <a:endParaRPr kumimoji="1" lang="ko-KR" altLang="en-US"/>
          </a:p>
        </p:txBody>
      </p:sp>
    </p:spTree>
    <p:extLst>
      <p:ext uri="{BB962C8B-B14F-4D97-AF65-F5344CB8AC3E}">
        <p14:creationId xmlns:p14="http://schemas.microsoft.com/office/powerpoint/2010/main" val="2556667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ko-KR" altLang="en-US" dirty="0"/>
              <a:t>먼저 </a:t>
            </a:r>
            <a:r>
              <a:rPr kumimoji="1" lang="en-US" altLang="ko-KR" dirty="0"/>
              <a:t>workflow</a:t>
            </a:r>
            <a:r>
              <a:rPr kumimoji="1" lang="ko-KR" altLang="en-US" dirty="0"/>
              <a:t>에 맞게</a:t>
            </a:r>
            <a:r>
              <a:rPr kumimoji="1" lang="en-US" altLang="ko-KR" dirty="0"/>
              <a:t>, loading</a:t>
            </a:r>
            <a:r>
              <a:rPr kumimoji="1" lang="ko-KR" altLang="en-US" dirty="0"/>
              <a:t>한 시퀀스의 </a:t>
            </a:r>
            <a:r>
              <a:rPr kumimoji="1" lang="en-US" altLang="ko-KR" dirty="0"/>
              <a:t>forward read</a:t>
            </a:r>
            <a:r>
              <a:rPr kumimoji="1" lang="ko-KR" altLang="en-US" dirty="0" err="1"/>
              <a:t>부터</a:t>
            </a:r>
            <a:r>
              <a:rPr kumimoji="1" lang="ko-KR" altLang="en-US" dirty="0"/>
              <a:t> </a:t>
            </a:r>
            <a:r>
              <a:rPr kumimoji="1" lang="en-US" altLang="ko-KR" dirty="0"/>
              <a:t>q-score</a:t>
            </a:r>
            <a:r>
              <a:rPr kumimoji="1" lang="ko-KR" altLang="en-US" dirty="0" err="1"/>
              <a:t>를</a:t>
            </a:r>
            <a:r>
              <a:rPr kumimoji="1" lang="ko-KR" altLang="en-US" dirty="0"/>
              <a:t> 확인해 </a:t>
            </a:r>
            <a:r>
              <a:rPr kumimoji="1" lang="ko-KR" altLang="en-US" dirty="0" err="1"/>
              <a:t>줍시당</a:t>
            </a:r>
            <a:r>
              <a:rPr kumimoji="1" lang="en-US" altLang="ko-KR" dirty="0"/>
              <a:t>.</a:t>
            </a:r>
          </a:p>
          <a:p>
            <a:r>
              <a:rPr kumimoji="1" lang="ko-KR" altLang="en-US" dirty="0" err="1"/>
              <a:t>회색음영으로</a:t>
            </a:r>
            <a:r>
              <a:rPr kumimoji="1" lang="ko-KR" altLang="en-US" dirty="0"/>
              <a:t> 표시된 </a:t>
            </a:r>
            <a:r>
              <a:rPr kumimoji="1" lang="ko-KR" altLang="en-US" dirty="0" err="1"/>
              <a:t>히트맵은</a:t>
            </a:r>
            <a:r>
              <a:rPr kumimoji="1" lang="ko-KR" altLang="en-US" dirty="0"/>
              <a:t> 각 </a:t>
            </a:r>
            <a:r>
              <a:rPr kumimoji="1" lang="en-US" altLang="ko-KR" dirty="0"/>
              <a:t>base position(</a:t>
            </a:r>
            <a:r>
              <a:rPr kumimoji="1" lang="ko-KR" altLang="en-US" dirty="0"/>
              <a:t>염기서열 위치</a:t>
            </a:r>
            <a:r>
              <a:rPr kumimoji="1" lang="en-US" altLang="ko-KR" dirty="0"/>
              <a:t>)</a:t>
            </a:r>
            <a:r>
              <a:rPr kumimoji="1" lang="ko-KR" altLang="en-US" dirty="0"/>
              <a:t>의 </a:t>
            </a:r>
            <a:r>
              <a:rPr kumimoji="1" lang="en-US" altLang="ko-KR" dirty="0"/>
              <a:t>q-score </a:t>
            </a:r>
            <a:r>
              <a:rPr kumimoji="1" lang="ko-KR" altLang="en-US" dirty="0"/>
              <a:t>빈도를 나타낸다</a:t>
            </a:r>
            <a:r>
              <a:rPr kumimoji="1" lang="en-US" altLang="ko-KR" dirty="0"/>
              <a:t>. </a:t>
            </a:r>
            <a:r>
              <a:rPr kumimoji="1" lang="ko-KR" altLang="en-US" dirty="0"/>
              <a:t>예를 들어</a:t>
            </a:r>
            <a:r>
              <a:rPr kumimoji="1" lang="en-US" altLang="ko-KR" dirty="0"/>
              <a:t>, </a:t>
            </a:r>
            <a:r>
              <a:rPr kumimoji="1" lang="ko-KR" altLang="en-US" dirty="0"/>
              <a:t>총 </a:t>
            </a:r>
            <a:r>
              <a:rPr kumimoji="1" lang="en-US" altLang="ko-KR" dirty="0"/>
              <a:t>read </a:t>
            </a:r>
            <a:r>
              <a:rPr kumimoji="1" lang="ko-KR" altLang="en-US" dirty="0"/>
              <a:t>수가 </a:t>
            </a:r>
            <a:r>
              <a:rPr kumimoji="1" lang="en-US" altLang="ko-KR" dirty="0"/>
              <a:t>7793</a:t>
            </a:r>
            <a:r>
              <a:rPr kumimoji="1" lang="ko-KR" altLang="en-US" dirty="0"/>
              <a:t>개이고</a:t>
            </a:r>
            <a:r>
              <a:rPr kumimoji="1" lang="en-US" altLang="ko-KR" dirty="0"/>
              <a:t>, 150</a:t>
            </a:r>
            <a:r>
              <a:rPr kumimoji="1" lang="ko-KR" altLang="en-US" dirty="0"/>
              <a:t>번째 위치의 </a:t>
            </a:r>
            <a:r>
              <a:rPr kumimoji="1" lang="en-US" altLang="ko-KR" dirty="0"/>
              <a:t>q-score</a:t>
            </a:r>
            <a:r>
              <a:rPr kumimoji="1" lang="ko-KR" altLang="en-US" dirty="0"/>
              <a:t>는 약 </a:t>
            </a:r>
            <a:r>
              <a:rPr kumimoji="1" lang="en-US" altLang="ko-KR" dirty="0"/>
              <a:t>Q10</a:t>
            </a:r>
            <a:r>
              <a:rPr kumimoji="1" lang="ko-KR" altLang="en-US" dirty="0" err="1"/>
              <a:t>부터</a:t>
            </a:r>
            <a:r>
              <a:rPr kumimoji="1" lang="ko-KR" altLang="en-US" dirty="0"/>
              <a:t> </a:t>
            </a:r>
            <a:r>
              <a:rPr kumimoji="1" lang="en-US" altLang="ko-KR" dirty="0"/>
              <a:t>Q15, Q25~Q40</a:t>
            </a:r>
            <a:r>
              <a:rPr kumimoji="1" lang="ko-KR" altLang="en-US" dirty="0"/>
              <a:t>까지 분포하고 있음을 알 수 있다</a:t>
            </a:r>
            <a:r>
              <a:rPr kumimoji="1" lang="en-US" altLang="ko-KR" dirty="0"/>
              <a:t>.</a:t>
            </a:r>
            <a:r>
              <a:rPr kumimoji="1" lang="ko-KR" altLang="en-US" dirty="0"/>
              <a:t> </a:t>
            </a:r>
            <a:endParaRPr kumimoji="1" lang="en-US" altLang="ko-KR" dirty="0"/>
          </a:p>
          <a:p>
            <a:r>
              <a:rPr kumimoji="1" lang="ko-KR" altLang="en-US" dirty="0"/>
              <a:t>초록 물결선은 각 염기 위치의 평균 </a:t>
            </a:r>
            <a:r>
              <a:rPr kumimoji="1" lang="en-US" altLang="ko-KR" dirty="0"/>
              <a:t>Q-score </a:t>
            </a:r>
            <a:r>
              <a:rPr kumimoji="1" lang="ko-KR" altLang="en-US" dirty="0"/>
              <a:t>값을 </a:t>
            </a:r>
            <a:r>
              <a:rPr kumimoji="1" lang="ko-KR" altLang="en-US" dirty="0" err="1"/>
              <a:t>나타내주고</a:t>
            </a:r>
            <a:r>
              <a:rPr kumimoji="1" lang="en-US" altLang="ko-KR" dirty="0"/>
              <a:t>, </a:t>
            </a:r>
            <a:r>
              <a:rPr kumimoji="1" lang="ko-KR" altLang="en-US" dirty="0"/>
              <a:t>주황 선은 </a:t>
            </a:r>
            <a:r>
              <a:rPr kumimoji="1" lang="en-US" altLang="ko-KR" dirty="0"/>
              <a:t>4</a:t>
            </a:r>
            <a:r>
              <a:rPr kumimoji="1" lang="ko-KR" altLang="en-US" dirty="0"/>
              <a:t>분위수에 해당하는 값이다</a:t>
            </a:r>
            <a:r>
              <a:rPr kumimoji="1" lang="en-US" altLang="ko-KR" dirty="0"/>
              <a:t>.</a:t>
            </a:r>
          </a:p>
          <a:p>
            <a:pPr algn="l"/>
            <a:r>
              <a:rPr kumimoji="1" lang="ko-KR" altLang="en-US" dirty="0"/>
              <a:t>전반적으로 해당 샘플에서 </a:t>
            </a:r>
            <a:r>
              <a:rPr kumimoji="1" lang="en-US" altLang="ko-KR" dirty="0"/>
              <a:t>read q-score</a:t>
            </a:r>
            <a:r>
              <a:rPr kumimoji="1" lang="ko-KR" altLang="en-US" dirty="0"/>
              <a:t>값은 양호한 편이다</a:t>
            </a:r>
            <a:r>
              <a:rPr kumimoji="1" lang="en-US" altLang="ko-KR" dirty="0"/>
              <a:t>. </a:t>
            </a:r>
            <a:r>
              <a:rPr kumimoji="1" lang="ko-KR" altLang="en-US" dirty="0"/>
              <a:t>이후 </a:t>
            </a:r>
            <a:r>
              <a:rPr kumimoji="1" lang="en-US" altLang="ko-KR" dirty="0"/>
              <a:t>trimming </a:t>
            </a:r>
            <a:r>
              <a:rPr kumimoji="1" lang="ko-KR" altLang="en-US" dirty="0"/>
              <a:t>과정에서 </a:t>
            </a:r>
            <a:r>
              <a:rPr kumimoji="1" lang="en-US" altLang="ko-KR" dirty="0"/>
              <a:t>240 position</a:t>
            </a:r>
            <a:r>
              <a:rPr kumimoji="1" lang="ko-KR" altLang="en-US" dirty="0"/>
              <a:t>의 </a:t>
            </a:r>
            <a:r>
              <a:rPr kumimoji="1" lang="en-US" altLang="ko-KR" dirty="0"/>
              <a:t>read</a:t>
            </a:r>
            <a:r>
              <a:rPr kumimoji="1" lang="ko-KR" altLang="en-US" dirty="0"/>
              <a:t>들을 </a:t>
            </a:r>
            <a:r>
              <a:rPr kumimoji="1" lang="en-US" altLang="ko-KR" dirty="0"/>
              <a:t>truncate</a:t>
            </a:r>
            <a:r>
              <a:rPr kumimoji="1" lang="ko-KR" altLang="en-US" dirty="0"/>
              <a:t>하는게 좋을 것 같다는 판단을 할 수 있다</a:t>
            </a:r>
            <a:r>
              <a:rPr kumimoji="1" lang="en-US" altLang="ko-KR" dirty="0"/>
              <a:t>.</a:t>
            </a:r>
            <a:r>
              <a:rPr lang="en" altLang="ko-KR" b="0" i="0" dirty="0">
                <a:solidFill>
                  <a:srgbClr val="2C3E50"/>
                </a:solidFill>
                <a:effectLst/>
                <a:latin typeface="Lato" panose="020F0502020204030203" pitchFamily="34" charset="0"/>
              </a:rPr>
              <a:t> We will truncate the forward reads at position 240 (trimming the last 10 nucleotides). </a:t>
            </a:r>
          </a:p>
          <a:p>
            <a:pPr algn="l"/>
            <a:endParaRPr lang="en" altLang="ko-KR" b="0" i="0" dirty="0">
              <a:solidFill>
                <a:srgbClr val="2C3E50"/>
              </a:solidFill>
              <a:effectLst/>
              <a:latin typeface="Lato" panose="020F0502020204030203" pitchFamily="34" charset="0"/>
            </a:endParaRPr>
          </a:p>
          <a:p>
            <a:pPr algn="l"/>
            <a:r>
              <a:rPr lang="ko-KR" altLang="en-US" b="0" i="0" dirty="0">
                <a:solidFill>
                  <a:srgbClr val="2C3E50"/>
                </a:solidFill>
                <a:effectLst/>
                <a:latin typeface="Lato" panose="020F0502020204030203" pitchFamily="34" charset="0"/>
              </a:rPr>
              <a:t>그리고 이제 오른쪽의 </a:t>
            </a:r>
            <a:r>
              <a:rPr lang="en-US" altLang="ko-KR" b="0" i="0" dirty="0">
                <a:solidFill>
                  <a:srgbClr val="2C3E50"/>
                </a:solidFill>
                <a:effectLst/>
                <a:latin typeface="Lato" panose="020F0502020204030203" pitchFamily="34" charset="0"/>
              </a:rPr>
              <a:t>reverse read</a:t>
            </a:r>
            <a:r>
              <a:rPr lang="ko-KR" altLang="en-US" b="0" i="0" dirty="0" err="1">
                <a:solidFill>
                  <a:srgbClr val="2C3E50"/>
                </a:solidFill>
                <a:effectLst/>
                <a:latin typeface="Lato" panose="020F0502020204030203" pitchFamily="34" charset="0"/>
              </a:rPr>
              <a:t>를</a:t>
            </a:r>
            <a:r>
              <a:rPr lang="ko-KR" altLang="en-US" b="0" i="0" dirty="0">
                <a:solidFill>
                  <a:srgbClr val="2C3E50"/>
                </a:solidFill>
                <a:effectLst/>
                <a:latin typeface="Lato" panose="020F0502020204030203" pitchFamily="34" charset="0"/>
              </a:rPr>
              <a:t> 보면</a:t>
            </a:r>
            <a:r>
              <a:rPr lang="en-US" altLang="ko-KR" b="0" i="0" dirty="0">
                <a:solidFill>
                  <a:srgbClr val="2C3E50"/>
                </a:solidFill>
                <a:effectLst/>
                <a:latin typeface="Lato" panose="020F0502020204030203" pitchFamily="34" charset="0"/>
              </a:rPr>
              <a:t>, </a:t>
            </a:r>
            <a:r>
              <a:rPr lang="ko-KR" altLang="en-US" b="0" i="0" dirty="0">
                <a:solidFill>
                  <a:srgbClr val="2C3E50"/>
                </a:solidFill>
                <a:effectLst/>
                <a:latin typeface="Lato" panose="020F0502020204030203" pitchFamily="34" charset="0"/>
              </a:rPr>
              <a:t>뒤쪽 </a:t>
            </a:r>
            <a:r>
              <a:rPr lang="en-US" altLang="ko-KR" b="0" i="0" dirty="0">
                <a:solidFill>
                  <a:srgbClr val="2C3E50"/>
                </a:solidFill>
                <a:effectLst/>
                <a:latin typeface="Lato" panose="020F0502020204030203" pitchFamily="34" charset="0"/>
              </a:rPr>
              <a:t>read</a:t>
            </a:r>
            <a:r>
              <a:rPr lang="ko-KR" altLang="en-US" b="0" i="0" dirty="0">
                <a:solidFill>
                  <a:srgbClr val="2C3E50"/>
                </a:solidFill>
                <a:effectLst/>
                <a:latin typeface="Lato" panose="020F0502020204030203" pitchFamily="34" charset="0"/>
              </a:rPr>
              <a:t>의 </a:t>
            </a:r>
            <a:r>
              <a:rPr lang="en-US" altLang="ko-KR" b="0" i="0" dirty="0">
                <a:solidFill>
                  <a:srgbClr val="2C3E50"/>
                </a:solidFill>
                <a:effectLst/>
                <a:latin typeface="Lato" panose="020F0502020204030203" pitchFamily="34" charset="0"/>
              </a:rPr>
              <a:t>q-score</a:t>
            </a:r>
            <a:r>
              <a:rPr lang="ko-KR" altLang="en-US" b="0" i="0" dirty="0">
                <a:solidFill>
                  <a:srgbClr val="2C3E50"/>
                </a:solidFill>
                <a:effectLst/>
                <a:latin typeface="Lato" panose="020F0502020204030203" pitchFamily="34" charset="0"/>
              </a:rPr>
              <a:t>가 극단적으로 낮아짐을 볼 수 있다</a:t>
            </a:r>
            <a:r>
              <a:rPr lang="en-US" altLang="ko-KR" b="0" i="0" dirty="0">
                <a:solidFill>
                  <a:srgbClr val="2C3E50"/>
                </a:solidFill>
                <a:effectLst/>
                <a:latin typeface="Lato" panose="020F0502020204030203" pitchFamily="34" charset="0"/>
              </a:rPr>
              <a:t>. </a:t>
            </a:r>
            <a:r>
              <a:rPr lang="ko-KR" altLang="en-US" b="0" i="0" dirty="0">
                <a:solidFill>
                  <a:srgbClr val="2C3E50"/>
                </a:solidFill>
                <a:effectLst/>
                <a:latin typeface="Lato" panose="020F0502020204030203" pitchFamily="34" charset="0"/>
              </a:rPr>
              <a:t>일루미나 플랫폼 </a:t>
            </a:r>
            <a:r>
              <a:rPr lang="ko-KR" altLang="en-US" b="0" i="0" dirty="0" err="1">
                <a:solidFill>
                  <a:srgbClr val="2C3E50"/>
                </a:solidFill>
                <a:effectLst/>
                <a:latin typeface="Lato" panose="020F0502020204030203" pitchFamily="34" charset="0"/>
              </a:rPr>
              <a:t>시퀀싱에서는</a:t>
            </a:r>
            <a:r>
              <a:rPr lang="ko-KR" altLang="en-US" b="0" i="0" dirty="0">
                <a:solidFill>
                  <a:srgbClr val="2C3E50"/>
                </a:solidFill>
                <a:effectLst/>
                <a:latin typeface="Lato" panose="020F0502020204030203" pitchFamily="34" charset="0"/>
              </a:rPr>
              <a:t> 흔히 나타나는 증상이라고 설명한다</a:t>
            </a:r>
            <a:r>
              <a:rPr lang="en-US" altLang="ko-KR" b="0" i="0" dirty="0">
                <a:solidFill>
                  <a:srgbClr val="2C3E50"/>
                </a:solidFill>
                <a:effectLst/>
                <a:latin typeface="Lato" panose="020F0502020204030203" pitchFamily="34" charset="0"/>
              </a:rPr>
              <a:t>. DADA2</a:t>
            </a:r>
            <a:r>
              <a:rPr lang="ko-KR" altLang="en-US" b="0" i="0" dirty="0">
                <a:solidFill>
                  <a:srgbClr val="2C3E50"/>
                </a:solidFill>
                <a:effectLst/>
                <a:latin typeface="Lato" panose="020F0502020204030203" pitchFamily="34" charset="0"/>
              </a:rPr>
              <a:t>의 에러모델 학습을 통해 </a:t>
            </a:r>
            <a:r>
              <a:rPr lang="en-US" altLang="ko-KR" b="0" i="0" dirty="0">
                <a:solidFill>
                  <a:srgbClr val="2C3E50"/>
                </a:solidFill>
                <a:effectLst/>
                <a:latin typeface="Lato" panose="020F0502020204030203" pitchFamily="34" charset="0"/>
              </a:rPr>
              <a:t>sensitivity value</a:t>
            </a:r>
            <a:r>
              <a:rPr lang="ko-KR" altLang="en-US" b="0" i="0" dirty="0">
                <a:solidFill>
                  <a:srgbClr val="2C3E50"/>
                </a:solidFill>
                <a:effectLst/>
                <a:latin typeface="Lato" panose="020F0502020204030203" pitchFamily="34" charset="0"/>
              </a:rPr>
              <a:t>가 올라가려면 노이즈가 심한 부분은 제거해 줘야하기 때문에 이 경우는 </a:t>
            </a:r>
            <a:r>
              <a:rPr lang="en-US" altLang="ko-KR" b="0" i="0" dirty="0">
                <a:solidFill>
                  <a:srgbClr val="2C3E50"/>
                </a:solidFill>
                <a:effectLst/>
                <a:latin typeface="Lato" panose="020F0502020204030203" pitchFamily="34" charset="0"/>
              </a:rPr>
              <a:t>160mer </a:t>
            </a:r>
            <a:r>
              <a:rPr lang="ko-KR" altLang="en-US" b="0" i="0" dirty="0">
                <a:solidFill>
                  <a:srgbClr val="2C3E50"/>
                </a:solidFill>
                <a:effectLst/>
                <a:latin typeface="Lato" panose="020F0502020204030203" pitchFamily="34" charset="0"/>
              </a:rPr>
              <a:t>부위</a:t>
            </a:r>
            <a:r>
              <a:rPr lang="en-US" altLang="ko-KR" b="0" i="0" dirty="0">
                <a:solidFill>
                  <a:srgbClr val="2C3E50"/>
                </a:solidFill>
                <a:effectLst/>
                <a:latin typeface="Lato" panose="020F0502020204030203" pitchFamily="34" charset="0"/>
              </a:rPr>
              <a:t> </a:t>
            </a:r>
            <a:r>
              <a:rPr lang="ko-KR" altLang="en-US" b="0" i="0" dirty="0">
                <a:solidFill>
                  <a:srgbClr val="2C3E50"/>
                </a:solidFill>
                <a:effectLst/>
                <a:latin typeface="Lato" panose="020F0502020204030203" pitchFamily="34" charset="0"/>
              </a:rPr>
              <a:t>이후로 잘라낸다고 설명한다</a:t>
            </a:r>
            <a:r>
              <a:rPr lang="en-US" altLang="ko-KR" b="0" i="0" dirty="0">
                <a:solidFill>
                  <a:srgbClr val="2C3E50"/>
                </a:solidFill>
                <a:effectLst/>
                <a:latin typeface="Lato" panose="020F0502020204030203" pitchFamily="34" charset="0"/>
              </a:rPr>
              <a:t>.</a:t>
            </a:r>
            <a:endParaRPr kumimoji="1" lang="en-US" altLang="ko-KR" dirty="0"/>
          </a:p>
          <a:p>
            <a:r>
              <a:rPr lang="en" altLang="ko-KR" b="0" i="0" dirty="0">
                <a:solidFill>
                  <a:srgbClr val="2C3E50"/>
                </a:solidFill>
                <a:effectLst/>
                <a:latin typeface="Lato" panose="020F0502020204030203" pitchFamily="34" charset="0"/>
              </a:rPr>
              <a:t>In gray-scale is a heat map of the frequency of each quality score at each base position. The mean quality score at each position is shown by the green line, and the quartiles of the quality score distribution by the orange lines. The red line shows the scaled proportion of reads that extend to at least that position </a:t>
            </a:r>
            <a:endParaRPr kumimoji="1" lang="en-US" altLang="ko-KR" b="0" i="0" dirty="0">
              <a:solidFill>
                <a:srgbClr val="2C3E50"/>
              </a:solidFill>
              <a:effectLst/>
              <a:latin typeface="Lato" panose="020F0502020204030203" pitchFamily="34" charset="0"/>
            </a:endParaRPr>
          </a:p>
          <a:p>
            <a:r>
              <a:rPr lang="en" altLang="ko-KR" b="0" i="0" dirty="0">
                <a:solidFill>
                  <a:srgbClr val="2C3E50"/>
                </a:solidFill>
                <a:effectLst/>
                <a:latin typeface="Lato" panose="020F0502020204030203" pitchFamily="34" charset="0"/>
              </a:rPr>
              <a:t>The forward reads are good quality. We generally advise trimming the last few nucleotides to avoid less well-controlled errors that can arise there. </a:t>
            </a:r>
            <a:endParaRPr kumimoji="1" lang="en-US" altLang="ko-KR" b="0" i="0" dirty="0">
              <a:solidFill>
                <a:srgbClr val="2C3E50"/>
              </a:solidFill>
              <a:effectLst/>
              <a:latin typeface="Lato" panose="020F0502020204030203" pitchFamily="34" charset="0"/>
            </a:endParaRPr>
          </a:p>
          <a:p>
            <a:pPr algn="l"/>
            <a:r>
              <a:rPr lang="en" altLang="ko-KR" b="0" i="0" dirty="0">
                <a:solidFill>
                  <a:srgbClr val="2C3E50"/>
                </a:solidFill>
                <a:effectLst/>
                <a:latin typeface="Lato" panose="020F0502020204030203" pitchFamily="34" charset="0"/>
              </a:rPr>
              <a:t>We will truncate the forward reads at position 240 (trimming the last 10 nucleotides).</a:t>
            </a:r>
          </a:p>
          <a:p>
            <a:br>
              <a:rPr lang="en" altLang="ko-KR" dirty="0"/>
            </a:br>
            <a:endParaRPr kumimoji="1" lang="en-US" altLang="ko-KR" b="0" i="0" dirty="0">
              <a:solidFill>
                <a:srgbClr val="2C3E50"/>
              </a:solidFill>
              <a:effectLst/>
              <a:latin typeface="Lato" panose="020F0502020204030203" pitchFamily="34" charset="0"/>
            </a:endParaRPr>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5</a:t>
            </a:fld>
            <a:endParaRPr kumimoji="1" lang="ko-KR" altLang="en-US"/>
          </a:p>
        </p:txBody>
      </p:sp>
    </p:spTree>
    <p:extLst>
      <p:ext uri="{BB962C8B-B14F-4D97-AF65-F5344CB8AC3E}">
        <p14:creationId xmlns:p14="http://schemas.microsoft.com/office/powerpoint/2010/main" val="921397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 altLang="ko-KR" b="0" i="0" dirty="0">
                <a:solidFill>
                  <a:srgbClr val="2C3E50"/>
                </a:solidFill>
                <a:effectLst/>
                <a:latin typeface="Lato" panose="020F0502020204030203" pitchFamily="34" charset="0"/>
              </a:rPr>
              <a:t>Filter</a:t>
            </a:r>
            <a:r>
              <a:rPr lang="en-US" altLang="ko-KR" b="0" i="0" dirty="0" err="1">
                <a:solidFill>
                  <a:srgbClr val="2C3E50"/>
                </a:solidFill>
                <a:effectLst/>
                <a:latin typeface="Lato" panose="020F0502020204030203" pitchFamily="34" charset="0"/>
              </a:rPr>
              <a:t>ing</a:t>
            </a:r>
            <a:r>
              <a:rPr lang="en-US" altLang="ko-KR" b="0" i="0" dirty="0">
                <a:solidFill>
                  <a:srgbClr val="2C3E50"/>
                </a:solidFill>
                <a:effectLst/>
                <a:latin typeface="Lato" panose="020F0502020204030203" pitchFamily="34" charset="0"/>
              </a:rPr>
              <a:t> &amp;</a:t>
            </a:r>
            <a:r>
              <a:rPr lang="en" altLang="ko-KR" b="0" i="0" dirty="0">
                <a:solidFill>
                  <a:srgbClr val="2C3E50"/>
                </a:solidFill>
                <a:effectLst/>
                <a:latin typeface="Lato" panose="020F0502020204030203" pitchFamily="34" charset="0"/>
              </a:rPr>
              <a:t> trimming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solidFill>
                  <a:srgbClr val="2C3E50"/>
                </a:solidFill>
                <a:effectLst/>
                <a:latin typeface="Lato" panose="020F0502020204030203" pitchFamily="34" charset="0"/>
              </a:rPr>
              <a:t>Q-score</a:t>
            </a:r>
            <a:r>
              <a:rPr lang="ko-KR" altLang="en-US" b="0" i="0" dirty="0">
                <a:solidFill>
                  <a:srgbClr val="2C3E50"/>
                </a:solidFill>
                <a:effectLst/>
                <a:latin typeface="Lato" panose="020F0502020204030203" pitchFamily="34" charset="0"/>
              </a:rPr>
              <a:t> </a:t>
            </a:r>
            <a:r>
              <a:rPr lang="en-US" altLang="ko-KR" b="0" i="0" dirty="0">
                <a:solidFill>
                  <a:srgbClr val="2C3E50"/>
                </a:solidFill>
                <a:effectLst/>
                <a:latin typeface="Lato" panose="020F0502020204030203" pitchFamily="34" charset="0"/>
              </a:rPr>
              <a:t>check </a:t>
            </a:r>
            <a:r>
              <a:rPr lang="ko-KR" altLang="en-US" b="0" i="0" dirty="0">
                <a:solidFill>
                  <a:srgbClr val="2C3E50"/>
                </a:solidFill>
                <a:effectLst/>
                <a:latin typeface="Lato" panose="020F0502020204030203" pitchFamily="34" charset="0"/>
              </a:rPr>
              <a:t>가 끝난 </a:t>
            </a:r>
            <a:r>
              <a:rPr lang="en-US" altLang="ko-KR" b="0" i="0" dirty="0">
                <a:solidFill>
                  <a:srgbClr val="2C3E50"/>
                </a:solidFill>
                <a:effectLst/>
                <a:latin typeface="Lato" panose="020F0502020204030203" pitchFamily="34" charset="0"/>
              </a:rPr>
              <a:t>sequence file</a:t>
            </a:r>
            <a:r>
              <a:rPr lang="ko-KR" altLang="en-US" b="0" i="0" dirty="0">
                <a:solidFill>
                  <a:srgbClr val="2C3E50"/>
                </a:solidFill>
                <a:effectLst/>
                <a:latin typeface="Lato" panose="020F0502020204030203" pitchFamily="34" charset="0"/>
              </a:rPr>
              <a:t>을 </a:t>
            </a:r>
            <a:r>
              <a:rPr lang="en" altLang="ko-KR" b="0" i="0" dirty="0">
                <a:solidFill>
                  <a:srgbClr val="2C3E50"/>
                </a:solidFill>
                <a:effectLst/>
                <a:latin typeface="Lato" panose="020F0502020204030203" pitchFamily="34" charset="0"/>
              </a:rPr>
              <a:t>filtered </a:t>
            </a:r>
            <a:r>
              <a:rPr lang="en" altLang="ko-KR" b="0" i="0" dirty="0" err="1">
                <a:solidFill>
                  <a:srgbClr val="2C3E50"/>
                </a:solidFill>
                <a:effectLst/>
                <a:latin typeface="Lato" panose="020F0502020204030203" pitchFamily="34" charset="0"/>
              </a:rPr>
              <a:t>fastq.gz</a:t>
            </a:r>
            <a:r>
              <a:rPr lang="en" altLang="ko-KR" b="0" i="0" dirty="0">
                <a:solidFill>
                  <a:srgbClr val="2C3E50"/>
                </a:solidFill>
                <a:effectLst/>
                <a:latin typeface="Lato" panose="020F0502020204030203" pitchFamily="34" charset="0"/>
              </a:rPr>
              <a:t> files</a:t>
            </a:r>
            <a:r>
              <a:rPr lang="ko-KR" altLang="en-US" b="0" i="0" dirty="0">
                <a:solidFill>
                  <a:srgbClr val="2C3E50"/>
                </a:solidFill>
                <a:effectLst/>
                <a:latin typeface="Lato" panose="020F0502020204030203" pitchFamily="34" charset="0"/>
              </a:rPr>
              <a:t>로 배정</a:t>
            </a:r>
            <a:r>
              <a:rPr lang="en-US" altLang="ko-KR" b="0" i="0" dirty="0">
                <a:solidFill>
                  <a:srgbClr val="2C3E50"/>
                </a:solidFill>
                <a:effectLst/>
                <a:latin typeface="Lato" panose="020F0502020204030203" pitchFamily="34" charset="0"/>
              </a:rPr>
              <a:t>(assign)</a:t>
            </a:r>
            <a:r>
              <a:rPr lang="ko-KR" altLang="en-US" b="0" i="0" dirty="0">
                <a:solidFill>
                  <a:srgbClr val="2C3E50"/>
                </a:solidFill>
                <a:effectLst/>
                <a:latin typeface="Lato" panose="020F0502020204030203" pitchFamily="34" charset="0"/>
              </a:rPr>
              <a:t>해주고</a:t>
            </a:r>
            <a:r>
              <a:rPr lang="en-US" altLang="ko-KR" b="0" i="0" dirty="0">
                <a:solidFill>
                  <a:srgbClr val="2C3E50"/>
                </a:solidFill>
                <a:effectLst/>
                <a:latin typeface="Lato" panose="020F0502020204030203"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dirty="0">
                <a:solidFill>
                  <a:srgbClr val="2C3E50"/>
                </a:solidFill>
                <a:effectLst/>
                <a:latin typeface="Lato" panose="020F0502020204030203" pitchFamily="34" charset="0"/>
              </a:rPr>
              <a:t>필터링 파라미터의 경우</a:t>
            </a:r>
            <a:r>
              <a:rPr lang="en-US" altLang="ko-KR" b="0" i="0" dirty="0">
                <a:solidFill>
                  <a:srgbClr val="2C3E50"/>
                </a:solidFill>
                <a:effectLst/>
                <a:latin typeface="Lato" panose="020F0502020204030203" pitchFamily="34" charset="0"/>
              </a:rPr>
              <a:t>, </a:t>
            </a:r>
            <a:r>
              <a:rPr lang="en-US" altLang="ko-KR" b="0" i="0" dirty="0" err="1">
                <a:solidFill>
                  <a:srgbClr val="2C3E50"/>
                </a:solidFill>
                <a:effectLst/>
                <a:latin typeface="Lato" panose="020F0502020204030203" pitchFamily="34" charset="0"/>
              </a:rPr>
              <a:t>maxN</a:t>
            </a:r>
            <a:r>
              <a:rPr lang="en-US" altLang="ko-KR" b="0" i="0" dirty="0">
                <a:solidFill>
                  <a:srgbClr val="2C3E50"/>
                </a:solidFill>
                <a:effectLst/>
                <a:latin typeface="Lato" panose="020F0502020204030203" pitchFamily="34" charset="0"/>
              </a:rPr>
              <a:t>=0(maximum number of </a:t>
            </a:r>
            <a:r>
              <a:rPr lang="en-US" altLang="ko-KR" b="0" i="0" dirty="0" err="1">
                <a:solidFill>
                  <a:srgbClr val="2C3E50"/>
                </a:solidFill>
                <a:effectLst/>
                <a:latin typeface="Lato" panose="020F0502020204030203" pitchFamily="34" charset="0"/>
              </a:rPr>
              <a:t>ambiquous</a:t>
            </a:r>
            <a:r>
              <a:rPr lang="en-US" altLang="ko-KR" b="0" i="0" dirty="0">
                <a:solidFill>
                  <a:srgbClr val="2C3E50"/>
                </a:solidFill>
                <a:effectLst/>
                <a:latin typeface="Lato" panose="020F0502020204030203" pitchFamily="34" charset="0"/>
              </a:rPr>
              <a:t> nucleotides) </a:t>
            </a:r>
            <a:r>
              <a:rPr lang="ko-KR" altLang="en-US" b="0" i="0" dirty="0">
                <a:solidFill>
                  <a:srgbClr val="2C3E50"/>
                </a:solidFill>
                <a:effectLst/>
                <a:latin typeface="Lato" panose="020F0502020204030203" pitchFamily="34" charset="0"/>
              </a:rPr>
              <a:t>즉 뭐 판별이 모호한 </a:t>
            </a:r>
            <a:r>
              <a:rPr lang="ko-KR" altLang="en-US" b="0" i="0" dirty="0" err="1">
                <a:solidFill>
                  <a:srgbClr val="2C3E50"/>
                </a:solidFill>
                <a:effectLst/>
                <a:latin typeface="Lato" panose="020F0502020204030203" pitchFamily="34" charset="0"/>
              </a:rPr>
              <a:t>뉴클레오타이드가</a:t>
            </a:r>
            <a:r>
              <a:rPr lang="ko-KR" altLang="en-US" b="0" i="0" dirty="0">
                <a:solidFill>
                  <a:srgbClr val="2C3E50"/>
                </a:solidFill>
                <a:effectLst/>
                <a:latin typeface="Lato" panose="020F0502020204030203" pitchFamily="34" charset="0"/>
              </a:rPr>
              <a:t> 있다면 그 수를 몇개까지 최대한으로 설정할 것이냐</a:t>
            </a:r>
            <a:r>
              <a:rPr lang="en-US" altLang="ko-KR" b="0" i="0" dirty="0">
                <a:solidFill>
                  <a:srgbClr val="2C3E50"/>
                </a:solidFill>
                <a:effectLst/>
                <a:latin typeface="Lato" panose="020F0502020204030203" pitchFamily="34" charset="0"/>
              </a:rPr>
              <a:t>..</a:t>
            </a:r>
            <a:r>
              <a:rPr lang="ko-KR" altLang="en-US" b="0" i="0" dirty="0">
                <a:solidFill>
                  <a:srgbClr val="2C3E50"/>
                </a:solidFill>
                <a:effectLst/>
                <a:latin typeface="Lato" panose="020F0502020204030203" pitchFamily="34" charset="0"/>
              </a:rPr>
              <a:t>근데 </a:t>
            </a:r>
            <a:r>
              <a:rPr lang="en-US" altLang="ko-KR" b="0" i="0" dirty="0">
                <a:solidFill>
                  <a:srgbClr val="2C3E50"/>
                </a:solidFill>
                <a:effectLst/>
                <a:latin typeface="Lato" panose="020F0502020204030203" pitchFamily="34" charset="0"/>
              </a:rPr>
              <a:t>dada2</a:t>
            </a:r>
            <a:r>
              <a:rPr lang="ko-KR" altLang="en-US" b="0" i="0" dirty="0">
                <a:solidFill>
                  <a:srgbClr val="2C3E50"/>
                </a:solidFill>
                <a:effectLst/>
                <a:latin typeface="Lato" panose="020F0502020204030203" pitchFamily="34" charset="0"/>
              </a:rPr>
              <a:t>는 </a:t>
            </a:r>
            <a:r>
              <a:rPr lang="en-US" altLang="ko-KR" b="0" i="0" dirty="0" err="1">
                <a:solidFill>
                  <a:srgbClr val="2C3E50"/>
                </a:solidFill>
                <a:effectLst/>
                <a:latin typeface="Lato" panose="020F0502020204030203" pitchFamily="34" charset="0"/>
              </a:rPr>
              <a:t>maxN</a:t>
            </a:r>
            <a:r>
              <a:rPr lang="en-US" altLang="ko-KR" b="0" i="0" dirty="0">
                <a:solidFill>
                  <a:srgbClr val="2C3E50"/>
                </a:solidFill>
                <a:effectLst/>
                <a:latin typeface="Lato" panose="020F0502020204030203" pitchFamily="34" charset="0"/>
              </a:rPr>
              <a:t> 0</a:t>
            </a:r>
            <a:r>
              <a:rPr lang="ko-KR" altLang="en-US" b="0" i="0" dirty="0" err="1">
                <a:solidFill>
                  <a:srgbClr val="2C3E50"/>
                </a:solidFill>
                <a:effectLst/>
                <a:latin typeface="Lato" panose="020F0502020204030203" pitchFamily="34" charset="0"/>
              </a:rPr>
              <a:t>으로</a:t>
            </a:r>
            <a:r>
              <a:rPr lang="ko-KR" altLang="en-US" b="0" i="0" dirty="0">
                <a:solidFill>
                  <a:srgbClr val="2C3E50"/>
                </a:solidFill>
                <a:effectLst/>
                <a:latin typeface="Lato" panose="020F0502020204030203" pitchFamily="34" charset="0"/>
              </a:rPr>
              <a:t> 놓는다 거의</a:t>
            </a:r>
            <a:endParaRPr lang="en-US" altLang="ko-KR" b="0" i="0" dirty="0">
              <a:solidFill>
                <a:srgbClr val="2C3E50"/>
              </a:solidFill>
              <a:effectLst/>
              <a:latin typeface="Lato" panose="020F0502020204030203"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C3E50"/>
                </a:solidFill>
                <a:effectLst/>
                <a:latin typeface="Lato" panose="020F0502020204030203" pitchFamily="34" charset="0"/>
              </a:rPr>
              <a:t>truncQ</a:t>
            </a:r>
            <a:r>
              <a:rPr lang="en-US" altLang="ko-KR" b="0" i="0" dirty="0">
                <a:solidFill>
                  <a:srgbClr val="2C3E50"/>
                </a:solidFill>
                <a:effectLst/>
                <a:latin typeface="Lato" panose="020F0502020204030203" pitchFamily="34" charset="0"/>
              </a:rPr>
              <a:t>=2( Q-score</a:t>
            </a:r>
            <a:r>
              <a:rPr lang="ko-KR" altLang="en-US" b="0" i="0" dirty="0">
                <a:solidFill>
                  <a:srgbClr val="2C3E50"/>
                </a:solidFill>
                <a:effectLst/>
                <a:latin typeface="Lato" panose="020F0502020204030203" pitchFamily="34" charset="0"/>
              </a:rPr>
              <a:t>가 </a:t>
            </a:r>
            <a:r>
              <a:rPr lang="en-US" altLang="ko-KR" b="0" i="0" dirty="0">
                <a:solidFill>
                  <a:srgbClr val="2C3E50"/>
                </a:solidFill>
                <a:effectLst/>
                <a:latin typeface="Lato" panose="020F0502020204030203" pitchFamily="34" charset="0"/>
              </a:rPr>
              <a:t>2 </a:t>
            </a:r>
            <a:r>
              <a:rPr lang="ko-KR" altLang="en-US" b="0" i="0" dirty="0">
                <a:solidFill>
                  <a:srgbClr val="2C3E50"/>
                </a:solidFill>
                <a:effectLst/>
                <a:latin typeface="Lato" panose="020F0502020204030203" pitchFamily="34" charset="0"/>
              </a:rPr>
              <a:t>미만의 </a:t>
            </a:r>
            <a:r>
              <a:rPr lang="en-US" altLang="ko-KR" b="0" i="0" dirty="0">
                <a:solidFill>
                  <a:srgbClr val="2C3E50"/>
                </a:solidFill>
                <a:effectLst/>
                <a:latin typeface="Lato" panose="020F0502020204030203" pitchFamily="34" charset="0"/>
              </a:rPr>
              <a:t>read</a:t>
            </a:r>
            <a:r>
              <a:rPr lang="ko-KR" altLang="en-US" b="0" i="0" dirty="0" err="1">
                <a:solidFill>
                  <a:srgbClr val="2C3E50"/>
                </a:solidFill>
                <a:effectLst/>
                <a:latin typeface="Lato" panose="020F0502020204030203" pitchFamily="34" charset="0"/>
              </a:rPr>
              <a:t>를</a:t>
            </a:r>
            <a:r>
              <a:rPr lang="ko-KR" altLang="en-US" b="0" i="0" dirty="0">
                <a:solidFill>
                  <a:srgbClr val="2C3E50"/>
                </a:solidFill>
                <a:effectLst/>
                <a:latin typeface="Lato" panose="020F0502020204030203" pitchFamily="34" charset="0"/>
              </a:rPr>
              <a:t> 다 쳐내고</a:t>
            </a:r>
            <a:r>
              <a:rPr lang="en-US" altLang="ko-KR" b="0" i="0" dirty="0">
                <a:solidFill>
                  <a:srgbClr val="2C3E50"/>
                </a:solidFill>
                <a:effectLst/>
                <a:latin typeface="Lato" panose="020F0502020204030203" pitchFamily="34"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C3E50"/>
                </a:solidFill>
                <a:effectLst/>
                <a:latin typeface="Lato" panose="020F0502020204030203" pitchFamily="34" charset="0"/>
              </a:rPr>
              <a:t>trunclen</a:t>
            </a:r>
            <a:r>
              <a:rPr lang="en-US" altLang="ko-KR" b="0" i="0" dirty="0">
                <a:solidFill>
                  <a:srgbClr val="2C3E50"/>
                </a:solidFill>
                <a:effectLst/>
                <a:latin typeface="Lato" panose="020F0502020204030203" pitchFamily="34" charset="0"/>
              </a:rPr>
              <a:t>(</a:t>
            </a:r>
            <a:r>
              <a:rPr lang="ko-KR" altLang="en-US" b="0" i="0" dirty="0">
                <a:solidFill>
                  <a:srgbClr val="2C3E50"/>
                </a:solidFill>
                <a:effectLst/>
                <a:latin typeface="Lato" panose="020F0502020204030203" pitchFamily="34" charset="0"/>
              </a:rPr>
              <a:t>특정 구간의 사이의 </a:t>
            </a:r>
            <a:r>
              <a:rPr lang="en-US" altLang="ko-KR" b="0" i="0" dirty="0">
                <a:solidFill>
                  <a:srgbClr val="2C3E50"/>
                </a:solidFill>
                <a:effectLst/>
                <a:latin typeface="Lato" panose="020F0502020204030203" pitchFamily="34" charset="0"/>
              </a:rPr>
              <a:t>base read</a:t>
            </a:r>
            <a:r>
              <a:rPr lang="ko-KR" altLang="en-US" b="0" i="0" dirty="0" err="1">
                <a:solidFill>
                  <a:srgbClr val="2C3E50"/>
                </a:solidFill>
                <a:effectLst/>
                <a:latin typeface="Lato" panose="020F0502020204030203" pitchFamily="34" charset="0"/>
              </a:rPr>
              <a:t>를</a:t>
            </a:r>
            <a:r>
              <a:rPr lang="ko-KR" altLang="en-US" b="0" i="0" dirty="0">
                <a:solidFill>
                  <a:srgbClr val="2C3E50"/>
                </a:solidFill>
                <a:effectLst/>
                <a:latin typeface="Lato" panose="020F0502020204030203" pitchFamily="34" charset="0"/>
              </a:rPr>
              <a:t> 잘라내고</a:t>
            </a:r>
            <a:r>
              <a:rPr lang="en-US" altLang="ko-KR" b="0" i="0" dirty="0">
                <a:solidFill>
                  <a:srgbClr val="2C3E50"/>
                </a:solidFill>
                <a:effectLst/>
                <a:latin typeface="Lato" panose="020F0502020204030203" pitchFamily="34" charset="0"/>
              </a:rPr>
              <a:t>)</a:t>
            </a:r>
            <a:r>
              <a:rPr lang="ko-KR" altLang="en-US" b="0" i="0" dirty="0">
                <a:solidFill>
                  <a:srgbClr val="2C3E50"/>
                </a:solidFill>
                <a:effectLst/>
                <a:latin typeface="Lato" panose="020F0502020204030203" pitchFamily="34" charset="0"/>
              </a:rPr>
              <a:t>이 경우는 </a:t>
            </a:r>
            <a:r>
              <a:rPr lang="en-US" altLang="ko-KR" b="0" i="0" dirty="0">
                <a:solidFill>
                  <a:srgbClr val="2C3E50"/>
                </a:solidFill>
                <a:effectLst/>
                <a:latin typeface="Lato" panose="020F0502020204030203" pitchFamily="34" charset="0"/>
              </a:rPr>
              <a:t>240</a:t>
            </a:r>
            <a:r>
              <a:rPr lang="ko-KR" altLang="en-US" b="0" i="0" dirty="0">
                <a:solidFill>
                  <a:srgbClr val="2C3E50"/>
                </a:solidFill>
                <a:effectLst/>
                <a:latin typeface="Lato" panose="020F0502020204030203" pitchFamily="34" charset="0"/>
              </a:rPr>
              <a:t>에서 </a:t>
            </a:r>
            <a:r>
              <a:rPr lang="en-US" altLang="ko-KR" b="0" i="0" dirty="0">
                <a:solidFill>
                  <a:srgbClr val="2C3E50"/>
                </a:solidFill>
                <a:effectLst/>
                <a:latin typeface="Lato" panose="020F0502020204030203" pitchFamily="34" charset="0"/>
              </a:rPr>
              <a:t>160</a:t>
            </a:r>
            <a:r>
              <a:rPr lang="ko-KR" altLang="en-US" b="0" i="0" dirty="0">
                <a:solidFill>
                  <a:srgbClr val="2C3E50"/>
                </a:solidFill>
                <a:effectLst/>
                <a:latin typeface="Lato" panose="020F0502020204030203" pitchFamily="34" charset="0"/>
              </a:rPr>
              <a:t>까지</a:t>
            </a:r>
            <a:r>
              <a:rPr lang="en-US" altLang="ko-KR" b="0" i="0" dirty="0">
                <a:solidFill>
                  <a:srgbClr val="2C3E50"/>
                </a:solidFill>
                <a:effectLst/>
                <a:latin typeface="Lato" panose="020F0502020204030203" pitchFamily="34"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C3E50"/>
                </a:solidFill>
                <a:effectLst/>
                <a:latin typeface="Lato" panose="020F0502020204030203" pitchFamily="34" charset="0"/>
              </a:rPr>
              <a:t>maxEE</a:t>
            </a:r>
            <a:r>
              <a:rPr lang="en-US" altLang="ko-KR" b="0" i="0" dirty="0">
                <a:solidFill>
                  <a:srgbClr val="2C3E50"/>
                </a:solidFill>
                <a:effectLst/>
                <a:latin typeface="Lato" panose="020F0502020204030203" pitchFamily="34" charset="0"/>
              </a:rPr>
              <a:t>=c(2,2)(</a:t>
            </a:r>
            <a:r>
              <a:rPr lang="en-US" altLang="ko-KR" b="0" i="0" dirty="0" err="1">
                <a:solidFill>
                  <a:srgbClr val="2C3E50"/>
                </a:solidFill>
                <a:effectLst/>
                <a:latin typeface="Lato" panose="020F0502020204030203" pitchFamily="34" charset="0"/>
              </a:rPr>
              <a:t>maximun</a:t>
            </a:r>
            <a:r>
              <a:rPr lang="en-US" altLang="ko-KR" b="0" i="0" dirty="0">
                <a:solidFill>
                  <a:srgbClr val="2C3E50"/>
                </a:solidFill>
                <a:effectLst/>
                <a:latin typeface="Lato" panose="020F0502020204030203" pitchFamily="34" charset="0"/>
              </a:rPr>
              <a:t> number of expected error / read error</a:t>
            </a:r>
            <a:r>
              <a:rPr lang="ko-KR" altLang="en-US" b="0" i="0" dirty="0">
                <a:solidFill>
                  <a:srgbClr val="2C3E50"/>
                </a:solidFill>
                <a:effectLst/>
                <a:latin typeface="Lato" panose="020F0502020204030203" pitchFamily="34" charset="0"/>
              </a:rPr>
              <a:t>의 </a:t>
            </a:r>
            <a:r>
              <a:rPr lang="ko-KR" altLang="en-US" b="0" i="0" dirty="0" err="1">
                <a:solidFill>
                  <a:srgbClr val="2C3E50"/>
                </a:solidFill>
                <a:effectLst/>
                <a:latin typeface="Lato" panose="020F0502020204030203" pitchFamily="34" charset="0"/>
              </a:rPr>
              <a:t>허용한계값</a:t>
            </a:r>
            <a:r>
              <a:rPr lang="en-US" altLang="ko-KR" b="0" i="0" dirty="0">
                <a:solidFill>
                  <a:srgbClr val="2C3E50"/>
                </a:solidFill>
                <a:effectLst/>
                <a:latin typeface="Lato" panose="020F0502020204030203" pitchFamily="34" charset="0"/>
              </a:rPr>
              <a:t>) </a:t>
            </a:r>
            <a:r>
              <a:rPr lang="ko-KR" altLang="en-US" b="0" i="0" dirty="0">
                <a:solidFill>
                  <a:srgbClr val="2C3E50"/>
                </a:solidFill>
                <a:effectLst/>
                <a:latin typeface="Lato" panose="020F0502020204030203" pitchFamily="34" charset="0"/>
              </a:rPr>
              <a:t>최저 </a:t>
            </a:r>
            <a:r>
              <a:rPr lang="en-US" altLang="ko-KR" b="0" i="0" dirty="0">
                <a:solidFill>
                  <a:srgbClr val="2C3E50"/>
                </a:solidFill>
                <a:effectLst/>
                <a:latin typeface="Lato" panose="020F0502020204030203" pitchFamily="34" charset="0"/>
              </a:rPr>
              <a:t>sequence quality</a:t>
            </a:r>
            <a:r>
              <a:rPr lang="ko-KR" altLang="en-US" b="0" i="0" dirty="0">
                <a:solidFill>
                  <a:srgbClr val="2C3E50"/>
                </a:solidFill>
                <a:effectLst/>
                <a:latin typeface="Lato" panose="020F0502020204030203" pitchFamily="34" charset="0"/>
              </a:rPr>
              <a:t> </a:t>
            </a:r>
            <a:r>
              <a:rPr lang="en-US" altLang="ko-KR" b="0" i="0" dirty="0">
                <a:solidFill>
                  <a:srgbClr val="2C3E50"/>
                </a:solidFill>
                <a:effectLst/>
                <a:latin typeface="Lato" panose="020F0502020204030203" pitchFamily="34" charset="0"/>
              </a:rPr>
              <a:t>score </a:t>
            </a:r>
            <a:r>
              <a:rPr lang="ko-KR" altLang="en-US" b="0" i="0" dirty="0">
                <a:solidFill>
                  <a:srgbClr val="2C3E50"/>
                </a:solidFill>
                <a:effectLst/>
                <a:latin typeface="Lato" panose="020F0502020204030203" pitchFamily="34" charset="0"/>
              </a:rPr>
              <a:t>와 동일한 것으로 이해</a:t>
            </a:r>
            <a:r>
              <a:rPr lang="en-US" altLang="ko-KR" b="0" i="0" dirty="0">
                <a:solidFill>
                  <a:srgbClr val="2C3E50"/>
                </a:solidFill>
                <a:effectLst/>
                <a:latin typeface="Lato" panose="020F0502020204030203" pitchFamily="34"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solidFill>
                  <a:srgbClr val="2C3E50"/>
                </a:solidFill>
                <a:effectLst/>
                <a:latin typeface="Lato" panose="020F0502020204030203" pitchFamily="34" charset="0"/>
              </a:rPr>
              <a:t>Rm.phix</a:t>
            </a:r>
            <a:r>
              <a:rPr lang="en-US" altLang="ko-KR" b="0" i="0" dirty="0">
                <a:solidFill>
                  <a:srgbClr val="2C3E50"/>
                </a:solidFill>
                <a:effectLst/>
                <a:latin typeface="Lato" panose="020F0502020204030203" pitchFamily="34" charset="0"/>
              </a:rPr>
              <a:t>=true </a:t>
            </a:r>
            <a:r>
              <a:rPr lang="en" altLang="ko-KR" dirty="0"/>
              <a:t>removes reads that match against the </a:t>
            </a:r>
            <a:r>
              <a:rPr lang="en" altLang="ko-KR" dirty="0" err="1"/>
              <a:t>phiX</a:t>
            </a:r>
            <a:r>
              <a:rPr lang="en" altLang="ko-KR" dirty="0"/>
              <a:t> genome. (</a:t>
            </a:r>
            <a:r>
              <a:rPr lang="en" altLang="ko-KR" dirty="0" err="1"/>
              <a:t>phix</a:t>
            </a:r>
            <a:r>
              <a:rPr lang="ko-KR" altLang="en-US" dirty="0"/>
              <a:t>는 </a:t>
            </a:r>
            <a:r>
              <a:rPr lang="en-US" altLang="ko-KR" dirty="0"/>
              <a:t>single-stranded</a:t>
            </a:r>
            <a:r>
              <a:rPr lang="ko-KR" altLang="en-US" dirty="0"/>
              <a:t> </a:t>
            </a:r>
            <a:r>
              <a:rPr lang="en-US" altLang="ko-KR" dirty="0"/>
              <a:t>bacteriophage)</a:t>
            </a: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dirty="0"/>
              <a:t>Compress=</a:t>
            </a:r>
            <a:r>
              <a:rPr lang="en-US" altLang="ko-KR" dirty="0"/>
              <a:t>true</a:t>
            </a:r>
            <a:r>
              <a:rPr lang="en" altLang="ko-KR" dirty="0"/>
              <a:t> if you want to </a:t>
            </a:r>
            <a:r>
              <a:rPr lang="en" altLang="ko-KR" dirty="0" err="1"/>
              <a:t>fastq</a:t>
            </a:r>
            <a:r>
              <a:rPr lang="en" altLang="ko-KR" dirty="0"/>
              <a:t> files to be </a:t>
            </a:r>
            <a:r>
              <a:rPr lang="en" altLang="ko-KR" dirty="0" err="1"/>
              <a:t>gzipped</a:t>
            </a:r>
            <a:r>
              <a:rPr lang="en"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dirty="0"/>
              <a:t>Multithread =true if you want your files to run in parallel.</a:t>
            </a:r>
            <a:endParaRPr lang="en-US" altLang="ko-KR" b="0" i="0" dirty="0">
              <a:solidFill>
                <a:srgbClr val="2C3E50"/>
              </a:solidFill>
              <a:effectLst/>
              <a:latin typeface="Lato" panose="020F0502020204030203"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C3E50"/>
              </a:solidFill>
              <a:effectLst/>
              <a:latin typeface="Lato" panose="020F0502020204030203"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dirty="0" err="1"/>
              <a:t>maxLen</a:t>
            </a:r>
            <a:r>
              <a:rPr lang="en" altLang="ko-KR" dirty="0"/>
              <a:t>: Remove sequences greater than this length (mostly for pyrosequencing).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dirty="0" err="1"/>
              <a:t>minLen</a:t>
            </a:r>
            <a:r>
              <a:rPr lang="en" altLang="ko-KR" dirty="0"/>
              <a:t>: Remove sequences less than this length</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b="0" i="0" dirty="0">
              <a:solidFill>
                <a:srgbClr val="2C3E50"/>
              </a:solidFill>
              <a:effectLst/>
              <a:latin typeface="Lato" panose="020F0502020204030203"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dirty="0">
                <a:solidFill>
                  <a:srgbClr val="2C3E50"/>
                </a:solidFill>
                <a:effectLst/>
                <a:latin typeface="Lato" panose="020F0502020204030203" pitchFamily="34" charset="0"/>
              </a:rPr>
              <a:t>그래서 </a:t>
            </a:r>
            <a:r>
              <a:rPr lang="ko-KR" altLang="en-US" b="0" i="0" dirty="0" err="1">
                <a:solidFill>
                  <a:srgbClr val="2C3E50"/>
                </a:solidFill>
                <a:effectLst/>
                <a:latin typeface="Lato" panose="020F0502020204030203" pitchFamily="34" charset="0"/>
              </a:rPr>
              <a:t>세팅값</a:t>
            </a:r>
            <a:r>
              <a:rPr lang="ko-KR" altLang="en-US" b="0" i="0" dirty="0">
                <a:solidFill>
                  <a:srgbClr val="2C3E50"/>
                </a:solidFill>
                <a:effectLst/>
                <a:latin typeface="Lato" panose="020F0502020204030203" pitchFamily="34" charset="0"/>
              </a:rPr>
              <a:t> 입력해주고 프로세스를 돌리면 넣어준 </a:t>
            </a:r>
            <a:r>
              <a:rPr lang="en-US" altLang="ko-KR" b="0" i="0" dirty="0">
                <a:solidFill>
                  <a:srgbClr val="2C3E50"/>
                </a:solidFill>
                <a:effectLst/>
                <a:latin typeface="Lato" panose="020F0502020204030203" pitchFamily="34" charset="0"/>
              </a:rPr>
              <a:t>read(read in), output </a:t>
            </a:r>
            <a:r>
              <a:rPr lang="ko-KR" altLang="en-US" b="0" i="0" dirty="0">
                <a:solidFill>
                  <a:srgbClr val="2C3E50"/>
                </a:solidFill>
                <a:effectLst/>
                <a:latin typeface="Lato" panose="020F0502020204030203" pitchFamily="34" charset="0"/>
              </a:rPr>
              <a:t>된 </a:t>
            </a:r>
            <a:r>
              <a:rPr lang="en-US" altLang="ko-KR" b="0" i="0" dirty="0">
                <a:solidFill>
                  <a:srgbClr val="2C3E50"/>
                </a:solidFill>
                <a:effectLst/>
                <a:latin typeface="Lato" panose="020F0502020204030203" pitchFamily="34" charset="0"/>
              </a:rPr>
              <a:t>read(read out)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i="0" dirty="0">
              <a:solidFill>
                <a:srgbClr val="2C3E50"/>
              </a:solidFill>
              <a:effectLst/>
              <a:latin typeface="Lato" panose="020F0502020204030203"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dirty="0" err="1"/>
              <a:t>maxEE</a:t>
            </a:r>
            <a:r>
              <a:rPr lang="en" altLang="ko-KR" dirty="0"/>
              <a:t>: Maximum expected errors, usually the only quality filter needed. I </a:t>
            </a:r>
            <a:r>
              <a:rPr lang="en" altLang="ko-KR" dirty="0" err="1"/>
              <a:t>truncQ</a:t>
            </a:r>
            <a:r>
              <a:rPr lang="en" altLang="ko-KR" dirty="0"/>
              <a:t>: Truncate at first occurrence of this quality score. I </a:t>
            </a:r>
            <a:r>
              <a:rPr lang="en" altLang="ko-KR" dirty="0" err="1"/>
              <a:t>maxLen</a:t>
            </a:r>
            <a:r>
              <a:rPr lang="en" altLang="ko-KR" dirty="0"/>
              <a:t>: Remove sequences greater than this length (mostly for pyrosequencing). I </a:t>
            </a:r>
            <a:r>
              <a:rPr lang="en" altLang="ko-KR" dirty="0" err="1"/>
              <a:t>minLen</a:t>
            </a:r>
            <a:r>
              <a:rPr lang="en" altLang="ko-KR" dirty="0"/>
              <a:t>: Remove sequences less than this length. I </a:t>
            </a:r>
            <a:r>
              <a:rPr lang="en" altLang="ko-KR" dirty="0" err="1"/>
              <a:t>maxN</a:t>
            </a:r>
            <a:r>
              <a:rPr lang="en" altLang="ko-KR" dirty="0"/>
              <a:t>: Remove sequences with more than this many Ns. dada2 requires no Ns, so </a:t>
            </a:r>
            <a:r>
              <a:rPr lang="en" altLang="ko-KR" dirty="0" err="1"/>
              <a:t>maxN</a:t>
            </a:r>
            <a:r>
              <a:rPr lang="en" altLang="ko-KR" dirty="0"/>
              <a:t>=0 by default. I </a:t>
            </a:r>
            <a:r>
              <a:rPr lang="en" altLang="ko-KR" dirty="0" err="1"/>
              <a:t>rm.lowcomplex</a:t>
            </a:r>
            <a:r>
              <a:rPr lang="en" altLang="ko-KR" dirty="0"/>
              <a:t>: Remove reads with complexity less than this value.</a:t>
            </a:r>
            <a:endParaRPr lang="en" altLang="ko-KR" b="0" i="0" dirty="0">
              <a:solidFill>
                <a:srgbClr val="2C3E50"/>
              </a:solidFill>
              <a:effectLst/>
              <a:latin typeface="Lato" panose="020F0502020204030203" pitchFamily="34" charset="0"/>
            </a:endParaRPr>
          </a:p>
          <a:p>
            <a:r>
              <a:rPr lang="en" altLang="ko-KR" b="0" i="0" dirty="0">
                <a:solidFill>
                  <a:srgbClr val="2C3E50"/>
                </a:solidFill>
                <a:effectLst/>
                <a:latin typeface="Lato" panose="020F0502020204030203" pitchFamily="34" charset="0"/>
              </a:rPr>
              <a:t>We’ll use standard filtering parameters: </a:t>
            </a:r>
            <a:r>
              <a:rPr lang="en" altLang="ko-KR" dirty="0" err="1"/>
              <a:t>maxN</a:t>
            </a:r>
            <a:r>
              <a:rPr lang="en" altLang="ko-KR" dirty="0"/>
              <a:t>=0</a:t>
            </a:r>
            <a:r>
              <a:rPr lang="en" altLang="ko-KR" b="0" i="0" dirty="0">
                <a:solidFill>
                  <a:srgbClr val="2C3E50"/>
                </a:solidFill>
                <a:effectLst/>
                <a:latin typeface="Lato" panose="020F0502020204030203" pitchFamily="34" charset="0"/>
              </a:rPr>
              <a:t> (DADA2 requires no Ns), </a:t>
            </a:r>
            <a:r>
              <a:rPr lang="en" altLang="ko-KR" dirty="0" err="1"/>
              <a:t>truncQ</a:t>
            </a:r>
            <a:r>
              <a:rPr lang="en" altLang="ko-KR" dirty="0"/>
              <a:t>=2</a:t>
            </a:r>
            <a:r>
              <a:rPr lang="en" altLang="ko-KR" b="0" i="0" dirty="0">
                <a:solidFill>
                  <a:srgbClr val="2C3E50"/>
                </a:solidFill>
                <a:effectLst/>
                <a:latin typeface="Lato" panose="020F0502020204030203" pitchFamily="34" charset="0"/>
              </a:rPr>
              <a:t>, </a:t>
            </a:r>
            <a:r>
              <a:rPr lang="en" altLang="ko-KR" dirty="0" err="1"/>
              <a:t>rm.phix</a:t>
            </a:r>
            <a:r>
              <a:rPr lang="en" altLang="ko-KR" dirty="0"/>
              <a:t>=TRUE</a:t>
            </a:r>
            <a:r>
              <a:rPr lang="en" altLang="ko-KR" b="0" i="0" dirty="0">
                <a:solidFill>
                  <a:srgbClr val="2C3E50"/>
                </a:solidFill>
                <a:effectLst/>
                <a:latin typeface="Lato" panose="020F0502020204030203" pitchFamily="34" charset="0"/>
              </a:rPr>
              <a:t> and </a:t>
            </a:r>
            <a:r>
              <a:rPr lang="en" altLang="ko-KR" dirty="0" err="1"/>
              <a:t>maxEE</a:t>
            </a:r>
            <a:r>
              <a:rPr lang="en" altLang="ko-KR" dirty="0"/>
              <a:t>=2</a:t>
            </a:r>
            <a:r>
              <a:rPr lang="en" altLang="ko-KR" b="0" i="0" dirty="0">
                <a:solidFill>
                  <a:srgbClr val="2C3E50"/>
                </a:solidFill>
                <a:effectLst/>
                <a:latin typeface="Lato" panose="020F0502020204030203" pitchFamily="34" charset="0"/>
              </a:rPr>
              <a:t>. The </a:t>
            </a:r>
            <a:r>
              <a:rPr lang="en" altLang="ko-KR" dirty="0" err="1"/>
              <a:t>maxEE</a:t>
            </a:r>
            <a:r>
              <a:rPr lang="en" altLang="ko-KR" b="0" i="0" dirty="0">
                <a:solidFill>
                  <a:srgbClr val="2C3E50"/>
                </a:solidFill>
                <a:effectLst/>
                <a:latin typeface="Lato" panose="020F0502020204030203" pitchFamily="34" charset="0"/>
              </a:rPr>
              <a:t> parameter sets the maximum number of “expected errors” allowed in a read, which is </a:t>
            </a:r>
            <a:r>
              <a:rPr lang="en" altLang="ko-KR" b="0" i="0" u="none" strike="noStrike" dirty="0">
                <a:solidFill>
                  <a:srgbClr val="18BC9C"/>
                </a:solidFill>
                <a:effectLst/>
                <a:latin typeface="Lato" panose="020F0502020204030203" pitchFamily="34" charset="0"/>
                <a:hlinkClick r:id="rId3"/>
              </a:rPr>
              <a:t>a better filter than simply averaging quality scores</a:t>
            </a:r>
            <a:r>
              <a:rPr lang="en" altLang="ko-KR" b="0" i="0" dirty="0">
                <a:solidFill>
                  <a:srgbClr val="2C3E50"/>
                </a:solidFill>
                <a:effectLst/>
                <a:latin typeface="Lato" panose="020F0502020204030203" pitchFamily="34" charset="0"/>
              </a:rPr>
              <a:t>.</a:t>
            </a:r>
          </a:p>
          <a:p>
            <a:r>
              <a:rPr lang="en" altLang="ko-KR" b="0" i="0" dirty="0">
                <a:solidFill>
                  <a:srgbClr val="2C3E50"/>
                </a:solidFill>
                <a:effectLst/>
                <a:latin typeface="Lato" panose="020F0502020204030203" pitchFamily="34" charset="0"/>
              </a:rPr>
              <a:t> The standard filtering parameters are starting points, not set in stone. If you want to speed up downstream computation, consider tightening </a:t>
            </a:r>
            <a:r>
              <a:rPr lang="en" altLang="ko-KR" dirty="0" err="1"/>
              <a:t>maxEE</a:t>
            </a:r>
            <a:r>
              <a:rPr lang="en" altLang="ko-KR" b="0" i="0" dirty="0">
                <a:solidFill>
                  <a:srgbClr val="2C3E50"/>
                </a:solidFill>
                <a:effectLst/>
                <a:latin typeface="Lato" panose="020F0502020204030203" pitchFamily="34" charset="0"/>
              </a:rPr>
              <a:t>. If too few reads are passing the filter, consider relaxing </a:t>
            </a:r>
            <a:r>
              <a:rPr lang="en" altLang="ko-KR" dirty="0" err="1"/>
              <a:t>maxEE</a:t>
            </a:r>
            <a:r>
              <a:rPr lang="en" altLang="ko-KR" b="0" i="0" dirty="0">
                <a:solidFill>
                  <a:srgbClr val="2C3E50"/>
                </a:solidFill>
                <a:effectLst/>
                <a:latin typeface="Lato" panose="020F0502020204030203" pitchFamily="34" charset="0"/>
              </a:rPr>
              <a:t>, perhaps especially on the reverse reads (</a:t>
            </a:r>
            <a:r>
              <a:rPr lang="en" altLang="ko-KR" b="0" i="0" dirty="0" err="1">
                <a:solidFill>
                  <a:srgbClr val="2C3E50"/>
                </a:solidFill>
                <a:effectLst/>
                <a:latin typeface="Lato" panose="020F0502020204030203" pitchFamily="34" charset="0"/>
              </a:rPr>
              <a:t>eg.</a:t>
            </a:r>
            <a:r>
              <a:rPr lang="en" altLang="ko-KR" b="0" i="0" dirty="0">
                <a:solidFill>
                  <a:srgbClr val="2C3E50"/>
                </a:solidFill>
                <a:effectLst/>
                <a:latin typeface="Lato" panose="020F0502020204030203" pitchFamily="34" charset="0"/>
              </a:rPr>
              <a:t> </a:t>
            </a:r>
            <a:r>
              <a:rPr lang="en" altLang="ko-KR" dirty="0" err="1"/>
              <a:t>maxEE</a:t>
            </a:r>
            <a:r>
              <a:rPr lang="en" altLang="ko-KR" dirty="0"/>
              <a:t>=c(2,5)</a:t>
            </a:r>
            <a:r>
              <a:rPr lang="en" altLang="ko-KR" b="0" i="0" dirty="0">
                <a:solidFill>
                  <a:srgbClr val="2C3E50"/>
                </a:solidFill>
                <a:effectLst/>
                <a:latin typeface="Lato" panose="020F0502020204030203" pitchFamily="34" charset="0"/>
              </a:rPr>
              <a:t>), and reducing the </a:t>
            </a:r>
            <a:r>
              <a:rPr lang="en" altLang="ko-KR" dirty="0" err="1"/>
              <a:t>truncLen</a:t>
            </a:r>
            <a:r>
              <a:rPr lang="en" altLang="ko-KR" b="0" i="0" dirty="0">
                <a:solidFill>
                  <a:srgbClr val="2C3E50"/>
                </a:solidFill>
                <a:effectLst/>
                <a:latin typeface="Lato" panose="020F0502020204030203" pitchFamily="34" charset="0"/>
              </a:rPr>
              <a:t> to remove low quality tails. Remember though, when choosing </a:t>
            </a:r>
            <a:r>
              <a:rPr lang="en" altLang="ko-KR" dirty="0" err="1"/>
              <a:t>truncLen</a:t>
            </a:r>
            <a:r>
              <a:rPr lang="en" altLang="ko-KR" b="0" i="0" dirty="0">
                <a:solidFill>
                  <a:srgbClr val="2C3E50"/>
                </a:solidFill>
                <a:effectLst/>
                <a:latin typeface="Lato" panose="020F0502020204030203" pitchFamily="34" charset="0"/>
              </a:rPr>
              <a:t> for paired-end reads you must maintain overlap after truncation in order to merge them later.</a:t>
            </a:r>
            <a:endParaRPr kumimoji="1" lang="ko-KR" altLang="en-US" dirty="0"/>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6</a:t>
            </a:fld>
            <a:endParaRPr kumimoji="1" lang="ko-KR" altLang="en-US"/>
          </a:p>
        </p:txBody>
      </p:sp>
    </p:spTree>
    <p:extLst>
      <p:ext uri="{BB962C8B-B14F-4D97-AF65-F5344CB8AC3E}">
        <p14:creationId xmlns:p14="http://schemas.microsoft.com/office/powerpoint/2010/main" val="365661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dirty="0"/>
              <a:t>create an error model that will be used by the DADA2 algorithm</a:t>
            </a:r>
          </a:p>
          <a:p>
            <a:r>
              <a:rPr kumimoji="1" lang="ko-KR" altLang="en-US" dirty="0"/>
              <a:t>에러 모델 생성 단계이다</a:t>
            </a:r>
            <a:r>
              <a:rPr kumimoji="1" lang="en-US" altLang="ko-KR" dirty="0"/>
              <a:t>. </a:t>
            </a:r>
            <a:r>
              <a:rPr kumimoji="1" lang="en-US" altLang="ko-KR" dirty="0" err="1"/>
              <a:t>errF</a:t>
            </a:r>
            <a:r>
              <a:rPr kumimoji="1" lang="ko-KR" altLang="en-US" dirty="0"/>
              <a:t>는 </a:t>
            </a:r>
            <a:r>
              <a:rPr kumimoji="1" lang="en-US" altLang="ko-KR" dirty="0"/>
              <a:t>forward read</a:t>
            </a:r>
            <a:r>
              <a:rPr kumimoji="1" lang="ko-KR" altLang="en-US" dirty="0"/>
              <a:t>의 에러모델 </a:t>
            </a:r>
            <a:r>
              <a:rPr kumimoji="1" lang="en-US" altLang="ko-KR" dirty="0"/>
              <a:t>/ </a:t>
            </a:r>
            <a:r>
              <a:rPr kumimoji="1" lang="en-US" altLang="ko-KR" dirty="0" err="1"/>
              <a:t>errR</a:t>
            </a:r>
            <a:r>
              <a:rPr kumimoji="1" lang="ko-KR" altLang="en-US" dirty="0"/>
              <a:t>은 </a:t>
            </a:r>
            <a:r>
              <a:rPr kumimoji="1" lang="en-US" altLang="ko-KR" dirty="0"/>
              <a:t>reverse read</a:t>
            </a:r>
            <a:r>
              <a:rPr kumimoji="1" lang="ko-KR" altLang="en-US" dirty="0"/>
              <a:t>의 에러모델</a:t>
            </a:r>
            <a:r>
              <a:rPr kumimoji="1" lang="en-US" altLang="ko-KR" dirty="0"/>
              <a:t>.</a:t>
            </a:r>
            <a:endParaRPr kumimoji="1" lang="ko-KR" altLang="en-US" dirty="0"/>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7</a:t>
            </a:fld>
            <a:endParaRPr kumimoji="1" lang="ko-KR" altLang="en-US"/>
          </a:p>
        </p:txBody>
      </p:sp>
    </p:spTree>
    <p:extLst>
      <p:ext uri="{BB962C8B-B14F-4D97-AF65-F5344CB8AC3E}">
        <p14:creationId xmlns:p14="http://schemas.microsoft.com/office/powerpoint/2010/main" val="181876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 altLang="ko-KR" b="1" i="0" dirty="0">
                <a:solidFill>
                  <a:srgbClr val="BDC1C6"/>
                </a:solidFill>
                <a:effectLst/>
                <a:latin typeface="Apple SD Gothic Neo" panose="02000300000000000000" pitchFamily="2" charset="-127"/>
                <a:ea typeface="Apple SD Gothic Neo" panose="02000300000000000000" pitchFamily="2" charset="-127"/>
              </a:rPr>
              <a:t>The act of checking that something does not contain elementary mistakes or impossibilities,</a:t>
            </a:r>
            <a:r>
              <a:rPr lang="en-US" altLang="ko-KR" b="1" i="0" dirty="0">
                <a:solidFill>
                  <a:srgbClr val="BDC1C6"/>
                </a:solidFill>
                <a:effectLst/>
                <a:latin typeface="Apple SD Gothic Neo" panose="02000300000000000000" pitchFamily="2" charset="-127"/>
                <a:ea typeface="Apple SD Gothic Neo" panose="02000300000000000000" pitchFamily="2" charset="-127"/>
              </a:rPr>
              <a:t>(sanity check)</a:t>
            </a:r>
            <a:r>
              <a:rPr lang="en" altLang="ko-KR" b="1" i="0" dirty="0">
                <a:solidFill>
                  <a:srgbClr val="BDC1C6"/>
                </a:solidFill>
                <a:effectLst/>
                <a:latin typeface="Apple SD Gothic Neo" panose="02000300000000000000" pitchFamily="2" charset="-127"/>
                <a:ea typeface="Apple SD Gothic Neo" panose="02000300000000000000" pitchFamily="2" charset="-127"/>
              </a:rPr>
              <a:t> </a:t>
            </a:r>
          </a:p>
          <a:p>
            <a:r>
              <a:rPr lang="ko-KR" altLang="en-US" b="1" i="0" dirty="0">
                <a:solidFill>
                  <a:srgbClr val="BDC1C6"/>
                </a:solidFill>
                <a:effectLst/>
                <a:latin typeface="Apple SD Gothic Neo" panose="02000300000000000000" pitchFamily="2" charset="-127"/>
                <a:ea typeface="Apple SD Gothic Neo" panose="02000300000000000000" pitchFamily="2" charset="-127"/>
              </a:rPr>
              <a:t>에러 </a:t>
            </a:r>
            <a:r>
              <a:rPr lang="en-US" altLang="ko-KR" b="1" i="0" dirty="0">
                <a:solidFill>
                  <a:srgbClr val="BDC1C6"/>
                </a:solidFill>
                <a:effectLst/>
                <a:latin typeface="Apple SD Gothic Neo" panose="02000300000000000000" pitchFamily="2" charset="-127"/>
                <a:ea typeface="Apple SD Gothic Neo" panose="02000300000000000000" pitchFamily="2" charset="-127"/>
              </a:rPr>
              <a:t>rate check </a:t>
            </a:r>
            <a:r>
              <a:rPr lang="ko-KR" altLang="en-US" b="1" i="0" dirty="0">
                <a:solidFill>
                  <a:srgbClr val="BDC1C6"/>
                </a:solidFill>
                <a:effectLst/>
                <a:latin typeface="Apple SD Gothic Neo" panose="02000300000000000000" pitchFamily="2" charset="-127"/>
                <a:ea typeface="Apple SD Gothic Neo" panose="02000300000000000000" pitchFamily="2" charset="-127"/>
              </a:rPr>
              <a:t>단계이다</a:t>
            </a:r>
            <a:r>
              <a:rPr lang="en-US" altLang="ko-KR" b="1" i="0" dirty="0">
                <a:solidFill>
                  <a:srgbClr val="BDC1C6"/>
                </a:solidFill>
                <a:effectLst/>
                <a:latin typeface="Apple SD Gothic Neo" panose="02000300000000000000" pitchFamily="2" charset="-127"/>
                <a:ea typeface="Apple SD Gothic Neo" panose="02000300000000000000" pitchFamily="2" charset="-127"/>
              </a:rPr>
              <a:t>. </a:t>
            </a:r>
            <a:r>
              <a:rPr lang="ko-KR" altLang="en-US" b="1" i="0" dirty="0">
                <a:solidFill>
                  <a:srgbClr val="BDC1C6"/>
                </a:solidFill>
                <a:effectLst/>
                <a:latin typeface="Apple SD Gothic Neo" panose="02000300000000000000" pitchFamily="2" charset="-127"/>
                <a:ea typeface="Apple SD Gothic Neo" panose="02000300000000000000" pitchFamily="2" charset="-127"/>
              </a:rPr>
              <a:t>참고로 이 </a:t>
            </a:r>
            <a:r>
              <a:rPr lang="en-US" altLang="ko-KR" b="1" i="0" dirty="0">
                <a:solidFill>
                  <a:srgbClr val="BDC1C6"/>
                </a:solidFill>
                <a:effectLst/>
                <a:latin typeface="Apple SD Gothic Neo" panose="02000300000000000000" pitchFamily="2" charset="-127"/>
                <a:ea typeface="Apple SD Gothic Neo" panose="02000300000000000000" pitchFamily="2" charset="-127"/>
              </a:rPr>
              <a:t>visualization </a:t>
            </a:r>
            <a:r>
              <a:rPr lang="ko-KR" altLang="en-US" b="1" i="0" dirty="0">
                <a:solidFill>
                  <a:srgbClr val="BDC1C6"/>
                </a:solidFill>
                <a:effectLst/>
                <a:latin typeface="Apple SD Gothic Neo" panose="02000300000000000000" pitchFamily="2" charset="-127"/>
                <a:ea typeface="Apple SD Gothic Neo" panose="02000300000000000000" pitchFamily="2" charset="-127"/>
              </a:rPr>
              <a:t>들은 </a:t>
            </a:r>
            <a:r>
              <a:rPr lang="en-US" altLang="ko-KR" b="1" i="0" dirty="0" err="1">
                <a:solidFill>
                  <a:srgbClr val="BDC1C6"/>
                </a:solidFill>
                <a:effectLst/>
                <a:latin typeface="Apple SD Gothic Neo" panose="02000300000000000000" pitchFamily="2" charset="-127"/>
                <a:ea typeface="Apple SD Gothic Neo" panose="02000300000000000000" pitchFamily="2" charset="-127"/>
              </a:rPr>
              <a:t>rstudio</a:t>
            </a:r>
            <a:r>
              <a:rPr lang="ko-KR" altLang="en-US" b="1" i="0" dirty="0">
                <a:solidFill>
                  <a:srgbClr val="BDC1C6"/>
                </a:solidFill>
                <a:effectLst/>
                <a:latin typeface="Apple SD Gothic Neo" panose="02000300000000000000" pitchFamily="2" charset="-127"/>
                <a:ea typeface="Apple SD Gothic Neo" panose="02000300000000000000" pitchFamily="2" charset="-127"/>
              </a:rPr>
              <a:t>와 연계하여 중간중간 시각적으로 확인이 가능하다</a:t>
            </a:r>
            <a:r>
              <a:rPr lang="en-US" altLang="ko-KR" b="1" i="0" dirty="0">
                <a:solidFill>
                  <a:srgbClr val="BDC1C6"/>
                </a:solidFill>
                <a:effectLst/>
                <a:latin typeface="Apple SD Gothic Neo" panose="02000300000000000000" pitchFamily="2" charset="-127"/>
                <a:ea typeface="Apple SD Gothic Neo" panose="02000300000000000000" pitchFamily="2" charset="-127"/>
              </a:rPr>
              <a:t>.</a:t>
            </a:r>
            <a:endParaRPr lang="en" altLang="ko-KR" b="1" i="0" dirty="0">
              <a:solidFill>
                <a:srgbClr val="BDC1C6"/>
              </a:solidFill>
              <a:effectLst/>
              <a:latin typeface="Apple SD Gothic Neo" panose="02000300000000000000" pitchFamily="2" charset="-127"/>
              <a:ea typeface="Apple SD Gothic Neo" panose="02000300000000000000" pitchFamily="2" charset="-127"/>
            </a:endParaRPr>
          </a:p>
          <a:p>
            <a:r>
              <a:rPr lang="en" altLang="ko-KR" b="1" i="0" dirty="0">
                <a:solidFill>
                  <a:srgbClr val="BDC1C6"/>
                </a:solidFill>
                <a:effectLst/>
                <a:latin typeface="Apple SD Gothic Neo" panose="02000300000000000000" pitchFamily="2" charset="-127"/>
                <a:ea typeface="Apple SD Gothic Neo" panose="02000300000000000000" pitchFamily="2" charset="-127"/>
              </a:rPr>
              <a:t>Base transition</a:t>
            </a:r>
            <a:r>
              <a:rPr lang="ko-KR" altLang="en-US" b="1" i="0" dirty="0">
                <a:solidFill>
                  <a:srgbClr val="BDC1C6"/>
                </a:solidFill>
                <a:effectLst/>
                <a:latin typeface="Apple SD Gothic Neo" panose="02000300000000000000" pitchFamily="2" charset="-127"/>
                <a:ea typeface="Apple SD Gothic Neo" panose="02000300000000000000" pitchFamily="2" charset="-127"/>
              </a:rPr>
              <a:t>에 대한 </a:t>
            </a:r>
            <a:r>
              <a:rPr lang="en-US" altLang="ko-KR" b="1" i="0" dirty="0">
                <a:solidFill>
                  <a:srgbClr val="BDC1C6"/>
                </a:solidFill>
                <a:effectLst/>
                <a:latin typeface="Apple SD Gothic Neo" panose="02000300000000000000" pitchFamily="2" charset="-127"/>
                <a:ea typeface="Apple SD Gothic Neo" panose="02000300000000000000" pitchFamily="2" charset="-127"/>
              </a:rPr>
              <a:t>error rate</a:t>
            </a:r>
            <a:r>
              <a:rPr lang="ko-KR" altLang="en-US" b="1" i="0" dirty="0">
                <a:solidFill>
                  <a:srgbClr val="BDC1C6"/>
                </a:solidFill>
                <a:effectLst/>
                <a:latin typeface="Apple SD Gothic Neo" panose="02000300000000000000" pitchFamily="2" charset="-127"/>
                <a:ea typeface="Apple SD Gothic Neo" panose="02000300000000000000" pitchFamily="2" charset="-127"/>
              </a:rPr>
              <a:t>가 도출된다</a:t>
            </a:r>
            <a:r>
              <a:rPr lang="en-US" altLang="ko-KR" b="1" i="0" dirty="0">
                <a:solidFill>
                  <a:srgbClr val="BDC1C6"/>
                </a:solidFill>
                <a:effectLst/>
                <a:latin typeface="Apple SD Gothic Neo" panose="02000300000000000000" pitchFamily="2" charset="-127"/>
                <a:ea typeface="Apple SD Gothic Neo" panose="02000300000000000000" pitchFamily="2" charset="-127"/>
              </a:rPr>
              <a:t> </a:t>
            </a:r>
            <a:r>
              <a:rPr lang="en" altLang="ko-KR" b="0" i="0" dirty="0">
                <a:solidFill>
                  <a:srgbClr val="2C3E50"/>
                </a:solidFill>
                <a:effectLst/>
                <a:latin typeface="Lato" panose="020F0502020204030203" pitchFamily="34" charset="0"/>
              </a:rPr>
              <a:t>(A→C, A→G, …</a:t>
            </a:r>
            <a:r>
              <a:rPr lang="en-US" altLang="ko-KR" b="0" i="0" dirty="0">
                <a:solidFill>
                  <a:srgbClr val="2C3E50"/>
                </a:solidFill>
                <a:effectLst/>
                <a:latin typeface="Lato" panose="020F0502020204030203" pitchFamily="34" charset="0"/>
              </a:rPr>
              <a:t>) point</a:t>
            </a:r>
            <a:r>
              <a:rPr lang="ko-KR" altLang="en-US" b="0" i="0" dirty="0">
                <a:solidFill>
                  <a:srgbClr val="2C3E50"/>
                </a:solidFill>
                <a:effectLst/>
                <a:latin typeface="Lato" panose="020F0502020204030203" pitchFamily="34" charset="0"/>
              </a:rPr>
              <a:t>는 각 </a:t>
            </a:r>
            <a:r>
              <a:rPr lang="en-US" altLang="ko-KR" b="0" i="0" dirty="0">
                <a:solidFill>
                  <a:srgbClr val="2C3E50"/>
                </a:solidFill>
                <a:effectLst/>
                <a:latin typeface="Lato" panose="020F0502020204030203" pitchFamily="34" charset="0"/>
              </a:rPr>
              <a:t>q-score</a:t>
            </a:r>
            <a:r>
              <a:rPr lang="ko-KR" altLang="en-US" b="0" i="0" dirty="0">
                <a:solidFill>
                  <a:srgbClr val="2C3E50"/>
                </a:solidFill>
                <a:effectLst/>
                <a:latin typeface="Lato" panose="020F0502020204030203" pitchFamily="34" charset="0"/>
              </a:rPr>
              <a:t>에서의 </a:t>
            </a:r>
            <a:r>
              <a:rPr lang="en-US" altLang="ko-KR" b="0" i="0" dirty="0">
                <a:solidFill>
                  <a:srgbClr val="2C3E50"/>
                </a:solidFill>
                <a:effectLst/>
                <a:latin typeface="Lato" panose="020F0502020204030203" pitchFamily="34" charset="0"/>
              </a:rPr>
              <a:t>error rate</a:t>
            </a:r>
            <a:r>
              <a:rPr lang="ko-KR" altLang="en-US" b="0" i="0" dirty="0">
                <a:solidFill>
                  <a:srgbClr val="2C3E50"/>
                </a:solidFill>
                <a:effectLst/>
                <a:latin typeface="Lato" panose="020F0502020204030203" pitchFamily="34" charset="0"/>
              </a:rPr>
              <a:t>다</a:t>
            </a:r>
            <a:r>
              <a:rPr lang="en-US" altLang="ko-KR" b="0" i="0" dirty="0">
                <a:solidFill>
                  <a:srgbClr val="2C3E50"/>
                </a:solidFill>
                <a:effectLst/>
                <a:latin typeface="Lato" panose="020F0502020204030203" pitchFamily="34" charset="0"/>
              </a:rPr>
              <a:t>.  Error rate</a:t>
            </a:r>
            <a:r>
              <a:rPr lang="ko-KR" altLang="en-US" b="0" i="0" dirty="0">
                <a:solidFill>
                  <a:srgbClr val="2C3E50"/>
                </a:solidFill>
                <a:effectLst/>
                <a:latin typeface="Lato" panose="020F0502020204030203" pitchFamily="34" charset="0"/>
              </a:rPr>
              <a:t>가 퀄리티가 높아질수록 </a:t>
            </a:r>
            <a:r>
              <a:rPr lang="ko-KR" altLang="en-US" b="0" i="0" dirty="0" err="1">
                <a:solidFill>
                  <a:srgbClr val="2C3E50"/>
                </a:solidFill>
                <a:effectLst/>
                <a:latin typeface="Lato" panose="020F0502020204030203" pitchFamily="34" charset="0"/>
              </a:rPr>
              <a:t>드랍하는것을</a:t>
            </a:r>
            <a:r>
              <a:rPr lang="ko-KR" altLang="en-US" b="0" i="0" dirty="0">
                <a:solidFill>
                  <a:srgbClr val="2C3E50"/>
                </a:solidFill>
                <a:effectLst/>
                <a:latin typeface="Lato" panose="020F0502020204030203" pitchFamily="34" charset="0"/>
              </a:rPr>
              <a:t> 알 수 있다</a:t>
            </a:r>
            <a:r>
              <a:rPr lang="en-US" altLang="ko-KR" b="0" i="0" dirty="0">
                <a:solidFill>
                  <a:srgbClr val="2C3E50"/>
                </a:solidFill>
                <a:effectLst/>
                <a:latin typeface="Lato" panose="020F0502020204030203" pitchFamily="34" charset="0"/>
              </a:rPr>
              <a:t>.</a:t>
            </a:r>
            <a:endParaRPr lang="en" altLang="ko-KR" b="0" i="0" dirty="0">
              <a:solidFill>
                <a:srgbClr val="2C3E50"/>
              </a:solidFill>
              <a:effectLst/>
              <a:latin typeface="Lato" panose="020F0502020204030203" pitchFamily="34" charset="0"/>
              <a:ea typeface="+mn-ea"/>
            </a:endParaRPr>
          </a:p>
          <a:p>
            <a:endParaRPr lang="en" altLang="ko-KR" b="1" i="0" dirty="0">
              <a:solidFill>
                <a:srgbClr val="BDC1C6"/>
              </a:solidFill>
              <a:effectLst/>
              <a:latin typeface="Apple SD Gothic Neo" panose="02000300000000000000" pitchFamily="2" charset="-127"/>
              <a:ea typeface="Apple SD Gothic Neo" panose="02000300000000000000" pitchFamily="2" charset="-127"/>
            </a:endParaRPr>
          </a:p>
          <a:p>
            <a:r>
              <a:rPr lang="en" altLang="ko-KR" b="0" i="0" dirty="0">
                <a:solidFill>
                  <a:srgbClr val="2C3E50"/>
                </a:solidFill>
                <a:effectLst/>
                <a:latin typeface="Lato" panose="020F0502020204030203" pitchFamily="34" charset="0"/>
              </a:rPr>
              <a:t>The black line shows the estimated error rates after convergence of the machine-learning algorithm. The red line shows the error rates expected under the nominal definition of the Q-score. Here the estimated error rates (black line) are a good fit to the observed rates (points)</a:t>
            </a:r>
            <a:br>
              <a:rPr lang="en" altLang="ko-KR" b="0" i="0" dirty="0">
                <a:solidFill>
                  <a:srgbClr val="2C3E50"/>
                </a:solidFill>
                <a:effectLst/>
                <a:latin typeface="Lato" panose="020F0502020204030203" pitchFamily="34" charset="0"/>
              </a:rPr>
            </a:br>
            <a:endParaRPr lang="en" altLang="ko-KR" b="0" i="0" dirty="0">
              <a:solidFill>
                <a:srgbClr val="2C3E50"/>
              </a:solidFill>
              <a:effectLst/>
              <a:latin typeface="Lato" panose="020F0502020204030203" pitchFamily="34" charset="0"/>
            </a:endParaRPr>
          </a:p>
          <a:p>
            <a:endParaRPr lang="en" altLang="ko-KR" b="1" i="0" dirty="0">
              <a:solidFill>
                <a:srgbClr val="BDC1C6"/>
              </a:solidFill>
              <a:effectLst/>
              <a:latin typeface="Apple SD Gothic Neo" panose="02000300000000000000" pitchFamily="2" charset="-127"/>
              <a:ea typeface="Apple SD Gothic Neo" panose="02000300000000000000" pitchFamily="2" charset="-127"/>
            </a:endParaRPr>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8</a:t>
            </a:fld>
            <a:endParaRPr kumimoji="1" lang="ko-KR" altLang="en-US"/>
          </a:p>
        </p:txBody>
      </p:sp>
    </p:spTree>
    <p:extLst>
      <p:ext uri="{BB962C8B-B14F-4D97-AF65-F5344CB8AC3E}">
        <p14:creationId xmlns:p14="http://schemas.microsoft.com/office/powerpoint/2010/main" val="2170138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C3E50"/>
                </a:solidFill>
                <a:effectLst/>
                <a:latin typeface="Lato" panose="020F0502020204030203" pitchFamily="34" charset="0"/>
              </a:rPr>
              <a:t>Now, finally </a:t>
            </a:r>
            <a:r>
              <a:rPr lang="en" altLang="ko-KR" b="0" i="0" dirty="0">
                <a:solidFill>
                  <a:srgbClr val="2C3E50"/>
                </a:solidFill>
                <a:effectLst/>
                <a:latin typeface="Lato" panose="020F0502020204030203" pitchFamily="34" charset="0"/>
              </a:rPr>
              <a:t>apply </a:t>
            </a:r>
            <a:r>
              <a:rPr lang="en" altLang="ko-KR" b="0" i="0" u="none" strike="noStrike" dirty="0">
                <a:solidFill>
                  <a:srgbClr val="18BC9C"/>
                </a:solidFill>
                <a:effectLst/>
                <a:latin typeface="Lato" panose="020F0502020204030203" pitchFamily="34" charset="0"/>
                <a:hlinkClick r:id="rId3"/>
              </a:rPr>
              <a:t>the core sample inference algorithm</a:t>
            </a:r>
            <a:r>
              <a:rPr lang="en" altLang="ko-KR" b="0" i="0" u="none" strike="noStrike" dirty="0">
                <a:solidFill>
                  <a:srgbClr val="18BC9C"/>
                </a:solidFill>
                <a:effectLst/>
                <a:latin typeface="Lato" panose="020F0502020204030203" pitchFamily="34" charset="0"/>
              </a:rPr>
              <a:t>(dada2)</a:t>
            </a:r>
            <a:r>
              <a:rPr lang="en" altLang="ko-KR" b="0" i="0" dirty="0">
                <a:solidFill>
                  <a:srgbClr val="2C3E50"/>
                </a:solidFill>
                <a:effectLst/>
                <a:latin typeface="Lato" panose="020F0502020204030203" pitchFamily="34" charset="0"/>
              </a:rPr>
              <a:t> to the filtered and trimmed sequence data.</a:t>
            </a:r>
          </a:p>
          <a:p>
            <a:r>
              <a:rPr kumimoji="1" lang="ko-KR" altLang="en-US" b="0" i="0" dirty="0">
                <a:solidFill>
                  <a:srgbClr val="2C3E50"/>
                </a:solidFill>
                <a:effectLst/>
                <a:latin typeface="Lato" panose="020F0502020204030203" pitchFamily="34" charset="0"/>
              </a:rPr>
              <a:t>이제 실질적으로</a:t>
            </a:r>
            <a:r>
              <a:rPr kumimoji="1" lang="en-US" altLang="ko-KR" b="0" i="0" dirty="0">
                <a:solidFill>
                  <a:srgbClr val="2C3E50"/>
                </a:solidFill>
                <a:effectLst/>
                <a:latin typeface="Lato" panose="020F0502020204030203" pitchFamily="34" charset="0"/>
              </a:rPr>
              <a:t>, dada2 core </a:t>
            </a:r>
            <a:r>
              <a:rPr kumimoji="1" lang="ko-KR" altLang="en-US" b="0" i="0" dirty="0">
                <a:solidFill>
                  <a:srgbClr val="2C3E50"/>
                </a:solidFill>
                <a:effectLst/>
                <a:latin typeface="Lato" panose="020F0502020204030203" pitchFamily="34" charset="0"/>
              </a:rPr>
              <a:t>알고리즘을 깔끔하게 정리된</a:t>
            </a:r>
            <a:endParaRPr kumimoji="1" lang="ko-KR" altLang="en-US" dirty="0"/>
          </a:p>
        </p:txBody>
      </p:sp>
      <p:sp>
        <p:nvSpPr>
          <p:cNvPr id="4" name="슬라이드 번호 개체 틀 3"/>
          <p:cNvSpPr>
            <a:spLocks noGrp="1"/>
          </p:cNvSpPr>
          <p:nvPr>
            <p:ph type="sldNum" sz="quarter" idx="5"/>
          </p:nvPr>
        </p:nvSpPr>
        <p:spPr/>
        <p:txBody>
          <a:bodyPr/>
          <a:lstStyle/>
          <a:p>
            <a:fld id="{5E0AF25C-89CA-3341-AC2A-17155537F9B5}" type="slidenum">
              <a:rPr kumimoji="1" lang="ko-KR" altLang="en-US" smtClean="0"/>
              <a:t>9</a:t>
            </a:fld>
            <a:endParaRPr kumimoji="1" lang="ko-KR" altLang="en-US"/>
          </a:p>
        </p:txBody>
      </p:sp>
    </p:spTree>
    <p:extLst>
      <p:ext uri="{BB962C8B-B14F-4D97-AF65-F5344CB8AC3E}">
        <p14:creationId xmlns:p14="http://schemas.microsoft.com/office/powerpoint/2010/main" val="793234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54F08C-1DF8-1B19-009E-B0EF5DE954E0}"/>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5ED772FC-CAD8-B558-CCE7-E4555C040D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D7C41B34-8149-1164-2994-75A367AE8409}"/>
              </a:ext>
            </a:extLst>
          </p:cNvPr>
          <p:cNvSpPr>
            <a:spLocks noGrp="1"/>
          </p:cNvSpPr>
          <p:nvPr>
            <p:ph type="dt" sz="half" idx="10"/>
          </p:nvPr>
        </p:nvSpPr>
        <p:spPr/>
        <p:txBody>
          <a:bodyPr/>
          <a:lstStyle/>
          <a:p>
            <a:fld id="{00751265-F995-DF4F-8214-DC5C52A6C759}" type="datetimeFigureOut">
              <a:rPr kumimoji="1" lang="ko-KR" altLang="en-US" smtClean="0"/>
              <a:t>2022. 11. 22.</a:t>
            </a:fld>
            <a:endParaRPr kumimoji="1" lang="ko-KR" altLang="en-US"/>
          </a:p>
        </p:txBody>
      </p:sp>
      <p:sp>
        <p:nvSpPr>
          <p:cNvPr id="5" name="바닥글 개체 틀 4">
            <a:extLst>
              <a:ext uri="{FF2B5EF4-FFF2-40B4-BE49-F238E27FC236}">
                <a16:creationId xmlns:a16="http://schemas.microsoft.com/office/drawing/2014/main" id="{53131A9C-BDFC-DE8B-95BF-479AF1EA9D17}"/>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8300758B-EEF0-F2F2-0FA9-B2E187FE1F60}"/>
              </a:ext>
            </a:extLst>
          </p:cNvPr>
          <p:cNvSpPr>
            <a:spLocks noGrp="1"/>
          </p:cNvSpPr>
          <p:nvPr>
            <p:ph type="sldNum" sz="quarter" idx="12"/>
          </p:nvPr>
        </p:nvSpPr>
        <p:spPr/>
        <p:txBody>
          <a:body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2655642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3C1C0A-D1A4-37FD-1E64-0EB90E0B43DC}"/>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6C86013B-6126-2066-2433-2999B5F14FED}"/>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6059C5FD-F9AE-A669-0A43-EC9DC243C52B}"/>
              </a:ext>
            </a:extLst>
          </p:cNvPr>
          <p:cNvSpPr>
            <a:spLocks noGrp="1"/>
          </p:cNvSpPr>
          <p:nvPr>
            <p:ph type="dt" sz="half" idx="10"/>
          </p:nvPr>
        </p:nvSpPr>
        <p:spPr/>
        <p:txBody>
          <a:bodyPr/>
          <a:lstStyle/>
          <a:p>
            <a:fld id="{00751265-F995-DF4F-8214-DC5C52A6C759}" type="datetimeFigureOut">
              <a:rPr kumimoji="1" lang="ko-KR" altLang="en-US" smtClean="0"/>
              <a:t>2022. 11. 22.</a:t>
            </a:fld>
            <a:endParaRPr kumimoji="1" lang="ko-KR" altLang="en-US"/>
          </a:p>
        </p:txBody>
      </p:sp>
      <p:sp>
        <p:nvSpPr>
          <p:cNvPr id="5" name="바닥글 개체 틀 4">
            <a:extLst>
              <a:ext uri="{FF2B5EF4-FFF2-40B4-BE49-F238E27FC236}">
                <a16:creationId xmlns:a16="http://schemas.microsoft.com/office/drawing/2014/main" id="{CC3E6724-5A86-0349-03FF-62ABE9BCB69F}"/>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9268526A-4E54-5342-B6EE-3F463CF773CD}"/>
              </a:ext>
            </a:extLst>
          </p:cNvPr>
          <p:cNvSpPr>
            <a:spLocks noGrp="1"/>
          </p:cNvSpPr>
          <p:nvPr>
            <p:ph type="sldNum" sz="quarter" idx="12"/>
          </p:nvPr>
        </p:nvSpPr>
        <p:spPr/>
        <p:txBody>
          <a:body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3630356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B742CC9-6248-2B2A-B391-EBB55EA00874}"/>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559B6F05-35BB-3B3D-C7B5-688EBD49F69C}"/>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F19933D7-4542-B961-6F30-FEC3B52DC38C}"/>
              </a:ext>
            </a:extLst>
          </p:cNvPr>
          <p:cNvSpPr>
            <a:spLocks noGrp="1"/>
          </p:cNvSpPr>
          <p:nvPr>
            <p:ph type="dt" sz="half" idx="10"/>
          </p:nvPr>
        </p:nvSpPr>
        <p:spPr/>
        <p:txBody>
          <a:bodyPr/>
          <a:lstStyle/>
          <a:p>
            <a:fld id="{00751265-F995-DF4F-8214-DC5C52A6C759}" type="datetimeFigureOut">
              <a:rPr kumimoji="1" lang="ko-KR" altLang="en-US" smtClean="0"/>
              <a:t>2022. 11. 22.</a:t>
            </a:fld>
            <a:endParaRPr kumimoji="1" lang="ko-KR" altLang="en-US"/>
          </a:p>
        </p:txBody>
      </p:sp>
      <p:sp>
        <p:nvSpPr>
          <p:cNvPr id="5" name="바닥글 개체 틀 4">
            <a:extLst>
              <a:ext uri="{FF2B5EF4-FFF2-40B4-BE49-F238E27FC236}">
                <a16:creationId xmlns:a16="http://schemas.microsoft.com/office/drawing/2014/main" id="{44BA7A2C-9EF0-3EF5-1824-60BF66299601}"/>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47FBBA52-14E6-4D2A-40E6-5333690CCA99}"/>
              </a:ext>
            </a:extLst>
          </p:cNvPr>
          <p:cNvSpPr>
            <a:spLocks noGrp="1"/>
          </p:cNvSpPr>
          <p:nvPr>
            <p:ph type="sldNum" sz="quarter" idx="12"/>
          </p:nvPr>
        </p:nvSpPr>
        <p:spPr/>
        <p:txBody>
          <a:body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2481614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4A8AE5-BF2F-CD34-6035-CF9F29283ECF}"/>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5164287B-AB2B-EE8C-8A11-5BADA45D0AF5}"/>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085A5F79-0DB8-CE2C-7463-DFC3AB45E493}"/>
              </a:ext>
            </a:extLst>
          </p:cNvPr>
          <p:cNvSpPr>
            <a:spLocks noGrp="1"/>
          </p:cNvSpPr>
          <p:nvPr>
            <p:ph type="dt" sz="half" idx="10"/>
          </p:nvPr>
        </p:nvSpPr>
        <p:spPr/>
        <p:txBody>
          <a:bodyPr/>
          <a:lstStyle/>
          <a:p>
            <a:fld id="{00751265-F995-DF4F-8214-DC5C52A6C759}" type="datetimeFigureOut">
              <a:rPr kumimoji="1" lang="ko-KR" altLang="en-US" smtClean="0"/>
              <a:t>2022. 11. 22.</a:t>
            </a:fld>
            <a:endParaRPr kumimoji="1" lang="ko-KR" altLang="en-US"/>
          </a:p>
        </p:txBody>
      </p:sp>
      <p:sp>
        <p:nvSpPr>
          <p:cNvPr id="5" name="바닥글 개체 틀 4">
            <a:extLst>
              <a:ext uri="{FF2B5EF4-FFF2-40B4-BE49-F238E27FC236}">
                <a16:creationId xmlns:a16="http://schemas.microsoft.com/office/drawing/2014/main" id="{FA5098A5-723B-8B68-723B-6D1844158C6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8669A39E-5946-461D-2629-557F3127BC54}"/>
              </a:ext>
            </a:extLst>
          </p:cNvPr>
          <p:cNvSpPr>
            <a:spLocks noGrp="1"/>
          </p:cNvSpPr>
          <p:nvPr>
            <p:ph type="sldNum" sz="quarter" idx="12"/>
          </p:nvPr>
        </p:nvSpPr>
        <p:spPr/>
        <p:txBody>
          <a:body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2004149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A700D8-3061-D2FE-C0B5-0EA754398C08}"/>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B4C0D019-8BB6-C4D5-45EB-E426AC989A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C9CEFD49-A339-1884-FFBD-DA285AA070AD}"/>
              </a:ext>
            </a:extLst>
          </p:cNvPr>
          <p:cNvSpPr>
            <a:spLocks noGrp="1"/>
          </p:cNvSpPr>
          <p:nvPr>
            <p:ph type="dt" sz="half" idx="10"/>
          </p:nvPr>
        </p:nvSpPr>
        <p:spPr/>
        <p:txBody>
          <a:bodyPr/>
          <a:lstStyle/>
          <a:p>
            <a:fld id="{00751265-F995-DF4F-8214-DC5C52A6C759}" type="datetimeFigureOut">
              <a:rPr kumimoji="1" lang="ko-KR" altLang="en-US" smtClean="0"/>
              <a:t>2022. 11. 22.</a:t>
            </a:fld>
            <a:endParaRPr kumimoji="1" lang="ko-KR" altLang="en-US"/>
          </a:p>
        </p:txBody>
      </p:sp>
      <p:sp>
        <p:nvSpPr>
          <p:cNvPr id="5" name="바닥글 개체 틀 4">
            <a:extLst>
              <a:ext uri="{FF2B5EF4-FFF2-40B4-BE49-F238E27FC236}">
                <a16:creationId xmlns:a16="http://schemas.microsoft.com/office/drawing/2014/main" id="{E73BE23B-F22E-A724-5598-1ABD8D0F643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51CB1169-C229-649B-80BA-27FFA7791607}"/>
              </a:ext>
            </a:extLst>
          </p:cNvPr>
          <p:cNvSpPr>
            <a:spLocks noGrp="1"/>
          </p:cNvSpPr>
          <p:nvPr>
            <p:ph type="sldNum" sz="quarter" idx="12"/>
          </p:nvPr>
        </p:nvSpPr>
        <p:spPr/>
        <p:txBody>
          <a:body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1633454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FF1FA9-4E8F-D599-8F88-F00E0A83EFDD}"/>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5F51E456-A75C-97CA-AD39-C145348AF07C}"/>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39CBEA55-44AA-A524-ED42-5B79666B4FB0}"/>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861C36C0-A63A-4AE2-A36C-9171DD5FF795}"/>
              </a:ext>
            </a:extLst>
          </p:cNvPr>
          <p:cNvSpPr>
            <a:spLocks noGrp="1"/>
          </p:cNvSpPr>
          <p:nvPr>
            <p:ph type="dt" sz="half" idx="10"/>
          </p:nvPr>
        </p:nvSpPr>
        <p:spPr/>
        <p:txBody>
          <a:bodyPr/>
          <a:lstStyle/>
          <a:p>
            <a:fld id="{00751265-F995-DF4F-8214-DC5C52A6C759}" type="datetimeFigureOut">
              <a:rPr kumimoji="1" lang="ko-KR" altLang="en-US" smtClean="0"/>
              <a:t>2022. 11. 22.</a:t>
            </a:fld>
            <a:endParaRPr kumimoji="1" lang="ko-KR" altLang="en-US"/>
          </a:p>
        </p:txBody>
      </p:sp>
      <p:sp>
        <p:nvSpPr>
          <p:cNvPr id="6" name="바닥글 개체 틀 5">
            <a:extLst>
              <a:ext uri="{FF2B5EF4-FFF2-40B4-BE49-F238E27FC236}">
                <a16:creationId xmlns:a16="http://schemas.microsoft.com/office/drawing/2014/main" id="{1CF35F5E-0D00-763B-2F41-FC70D73F57EF}"/>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8F6E15D3-408E-08C9-77B9-E00C839A2BC2}"/>
              </a:ext>
            </a:extLst>
          </p:cNvPr>
          <p:cNvSpPr>
            <a:spLocks noGrp="1"/>
          </p:cNvSpPr>
          <p:nvPr>
            <p:ph type="sldNum" sz="quarter" idx="12"/>
          </p:nvPr>
        </p:nvSpPr>
        <p:spPr/>
        <p:txBody>
          <a:body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2828999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0E4F64-0746-D1C5-5627-36121C85789D}"/>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F1E18AEF-2477-94E2-0F99-65A34A913A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DC6FF9B6-B753-8DBA-D0D0-EF399BACA004}"/>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5AB44C48-EAFD-332E-BDFD-85A8BEB7A3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881004D5-D826-E0E0-545E-DC4ED6C99888}"/>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39414837-3541-D008-FCC4-5AF46FED523E}"/>
              </a:ext>
            </a:extLst>
          </p:cNvPr>
          <p:cNvSpPr>
            <a:spLocks noGrp="1"/>
          </p:cNvSpPr>
          <p:nvPr>
            <p:ph type="dt" sz="half" idx="10"/>
          </p:nvPr>
        </p:nvSpPr>
        <p:spPr/>
        <p:txBody>
          <a:bodyPr/>
          <a:lstStyle/>
          <a:p>
            <a:fld id="{00751265-F995-DF4F-8214-DC5C52A6C759}" type="datetimeFigureOut">
              <a:rPr kumimoji="1" lang="ko-KR" altLang="en-US" smtClean="0"/>
              <a:t>2022. 11. 22.</a:t>
            </a:fld>
            <a:endParaRPr kumimoji="1" lang="ko-KR" altLang="en-US"/>
          </a:p>
        </p:txBody>
      </p:sp>
      <p:sp>
        <p:nvSpPr>
          <p:cNvPr id="8" name="바닥글 개체 틀 7">
            <a:extLst>
              <a:ext uri="{FF2B5EF4-FFF2-40B4-BE49-F238E27FC236}">
                <a16:creationId xmlns:a16="http://schemas.microsoft.com/office/drawing/2014/main" id="{D5D02074-8E76-5E02-0711-586D501EF6A5}"/>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3738CA11-DC16-9F26-BA08-2ED33EF98CB8}"/>
              </a:ext>
            </a:extLst>
          </p:cNvPr>
          <p:cNvSpPr>
            <a:spLocks noGrp="1"/>
          </p:cNvSpPr>
          <p:nvPr>
            <p:ph type="sldNum" sz="quarter" idx="12"/>
          </p:nvPr>
        </p:nvSpPr>
        <p:spPr/>
        <p:txBody>
          <a:body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342801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7DCE95-8DD1-BBC9-9B53-5451C215E005}"/>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C0579A17-2259-0A01-1836-4CDEF24310A9}"/>
              </a:ext>
            </a:extLst>
          </p:cNvPr>
          <p:cNvSpPr>
            <a:spLocks noGrp="1"/>
          </p:cNvSpPr>
          <p:nvPr>
            <p:ph type="dt" sz="half" idx="10"/>
          </p:nvPr>
        </p:nvSpPr>
        <p:spPr/>
        <p:txBody>
          <a:bodyPr/>
          <a:lstStyle/>
          <a:p>
            <a:fld id="{00751265-F995-DF4F-8214-DC5C52A6C759}" type="datetimeFigureOut">
              <a:rPr kumimoji="1" lang="ko-KR" altLang="en-US" smtClean="0"/>
              <a:t>2022. 11. 22.</a:t>
            </a:fld>
            <a:endParaRPr kumimoji="1" lang="ko-KR" altLang="en-US"/>
          </a:p>
        </p:txBody>
      </p:sp>
      <p:sp>
        <p:nvSpPr>
          <p:cNvPr id="4" name="바닥글 개체 틀 3">
            <a:extLst>
              <a:ext uri="{FF2B5EF4-FFF2-40B4-BE49-F238E27FC236}">
                <a16:creationId xmlns:a16="http://schemas.microsoft.com/office/drawing/2014/main" id="{FEAB29E8-0E37-2C43-A2D1-8DE6396BA251}"/>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8CF5C9EB-0168-8EFE-28FD-4A0C8D354320}"/>
              </a:ext>
            </a:extLst>
          </p:cNvPr>
          <p:cNvSpPr>
            <a:spLocks noGrp="1"/>
          </p:cNvSpPr>
          <p:nvPr>
            <p:ph type="sldNum" sz="quarter" idx="12"/>
          </p:nvPr>
        </p:nvSpPr>
        <p:spPr/>
        <p:txBody>
          <a:body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868000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7072DD4-360B-960D-7CC3-4125A8311B24}"/>
              </a:ext>
            </a:extLst>
          </p:cNvPr>
          <p:cNvSpPr>
            <a:spLocks noGrp="1"/>
          </p:cNvSpPr>
          <p:nvPr>
            <p:ph type="dt" sz="half" idx="10"/>
          </p:nvPr>
        </p:nvSpPr>
        <p:spPr/>
        <p:txBody>
          <a:bodyPr/>
          <a:lstStyle/>
          <a:p>
            <a:fld id="{00751265-F995-DF4F-8214-DC5C52A6C759}" type="datetimeFigureOut">
              <a:rPr kumimoji="1" lang="ko-KR" altLang="en-US" smtClean="0"/>
              <a:t>2022. 11. 22.</a:t>
            </a:fld>
            <a:endParaRPr kumimoji="1" lang="ko-KR" altLang="en-US"/>
          </a:p>
        </p:txBody>
      </p:sp>
      <p:sp>
        <p:nvSpPr>
          <p:cNvPr id="3" name="바닥글 개체 틀 2">
            <a:extLst>
              <a:ext uri="{FF2B5EF4-FFF2-40B4-BE49-F238E27FC236}">
                <a16:creationId xmlns:a16="http://schemas.microsoft.com/office/drawing/2014/main" id="{50104E39-3017-242D-9E8D-D7F84E53E718}"/>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1C9E3EA2-88A1-94B8-984C-33AA55B47BC1}"/>
              </a:ext>
            </a:extLst>
          </p:cNvPr>
          <p:cNvSpPr>
            <a:spLocks noGrp="1"/>
          </p:cNvSpPr>
          <p:nvPr>
            <p:ph type="sldNum" sz="quarter" idx="12"/>
          </p:nvPr>
        </p:nvSpPr>
        <p:spPr/>
        <p:txBody>
          <a:body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2704618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D70D37-D7EA-35CD-E6D0-914B7FD1330E}"/>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70D795C2-B3A9-0E7D-5666-F8C2E786EC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A4A75DB6-B1FB-F58E-56CA-F84A16423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FB45883-3B7A-4378-0B53-620C173CAA41}"/>
              </a:ext>
            </a:extLst>
          </p:cNvPr>
          <p:cNvSpPr>
            <a:spLocks noGrp="1"/>
          </p:cNvSpPr>
          <p:nvPr>
            <p:ph type="dt" sz="half" idx="10"/>
          </p:nvPr>
        </p:nvSpPr>
        <p:spPr/>
        <p:txBody>
          <a:bodyPr/>
          <a:lstStyle/>
          <a:p>
            <a:fld id="{00751265-F995-DF4F-8214-DC5C52A6C759}" type="datetimeFigureOut">
              <a:rPr kumimoji="1" lang="ko-KR" altLang="en-US" smtClean="0"/>
              <a:t>2022. 11. 22.</a:t>
            </a:fld>
            <a:endParaRPr kumimoji="1" lang="ko-KR" altLang="en-US"/>
          </a:p>
        </p:txBody>
      </p:sp>
      <p:sp>
        <p:nvSpPr>
          <p:cNvPr id="6" name="바닥글 개체 틀 5">
            <a:extLst>
              <a:ext uri="{FF2B5EF4-FFF2-40B4-BE49-F238E27FC236}">
                <a16:creationId xmlns:a16="http://schemas.microsoft.com/office/drawing/2014/main" id="{035D750F-0FE4-D33E-A3AF-3C555F31FEFC}"/>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C614E644-1D22-863C-8F1E-399CFE1D537D}"/>
              </a:ext>
            </a:extLst>
          </p:cNvPr>
          <p:cNvSpPr>
            <a:spLocks noGrp="1"/>
          </p:cNvSpPr>
          <p:nvPr>
            <p:ph type="sldNum" sz="quarter" idx="12"/>
          </p:nvPr>
        </p:nvSpPr>
        <p:spPr/>
        <p:txBody>
          <a:body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1288549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F8A34AC-7522-7753-D1E8-CA32F93ABE50}"/>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B1AE88AF-5A77-C440-0FEA-2F99412B10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B4973B74-6AE5-3C23-26A4-DE57336E6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737C8E40-A0DD-FAA7-CBB2-3111805E9F3C}"/>
              </a:ext>
            </a:extLst>
          </p:cNvPr>
          <p:cNvSpPr>
            <a:spLocks noGrp="1"/>
          </p:cNvSpPr>
          <p:nvPr>
            <p:ph type="dt" sz="half" idx="10"/>
          </p:nvPr>
        </p:nvSpPr>
        <p:spPr/>
        <p:txBody>
          <a:bodyPr/>
          <a:lstStyle/>
          <a:p>
            <a:fld id="{00751265-F995-DF4F-8214-DC5C52A6C759}" type="datetimeFigureOut">
              <a:rPr kumimoji="1" lang="ko-KR" altLang="en-US" smtClean="0"/>
              <a:t>2022. 11. 22.</a:t>
            </a:fld>
            <a:endParaRPr kumimoji="1" lang="ko-KR" altLang="en-US"/>
          </a:p>
        </p:txBody>
      </p:sp>
      <p:sp>
        <p:nvSpPr>
          <p:cNvPr id="6" name="바닥글 개체 틀 5">
            <a:extLst>
              <a:ext uri="{FF2B5EF4-FFF2-40B4-BE49-F238E27FC236}">
                <a16:creationId xmlns:a16="http://schemas.microsoft.com/office/drawing/2014/main" id="{A03D6E6F-F135-2FAD-2DEB-06C257506ED2}"/>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1FACBFBE-6839-AFBC-DE62-788C5DA7C843}"/>
              </a:ext>
            </a:extLst>
          </p:cNvPr>
          <p:cNvSpPr>
            <a:spLocks noGrp="1"/>
          </p:cNvSpPr>
          <p:nvPr>
            <p:ph type="sldNum" sz="quarter" idx="12"/>
          </p:nvPr>
        </p:nvSpPr>
        <p:spPr/>
        <p:txBody>
          <a:body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2082389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560547E-2D33-B0F7-7531-DC9888EE7C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07B925BD-C1BF-D0AF-15DD-19D51CB558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1B9731CF-A752-8478-2F40-E17C1C635D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51265-F995-DF4F-8214-DC5C52A6C759}" type="datetimeFigureOut">
              <a:rPr kumimoji="1" lang="ko-KR" altLang="en-US" smtClean="0"/>
              <a:t>2022. 11. 22.</a:t>
            </a:fld>
            <a:endParaRPr kumimoji="1" lang="ko-KR" altLang="en-US"/>
          </a:p>
        </p:txBody>
      </p:sp>
      <p:sp>
        <p:nvSpPr>
          <p:cNvPr id="5" name="바닥글 개체 틀 4">
            <a:extLst>
              <a:ext uri="{FF2B5EF4-FFF2-40B4-BE49-F238E27FC236}">
                <a16:creationId xmlns:a16="http://schemas.microsoft.com/office/drawing/2014/main" id="{25EAF624-2321-9C2D-C48B-44B72AEC51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2630EFAD-B862-FCBD-FCAC-C1E50EF5C6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14F8C4-59B4-8247-AB02-299A2CCCE46A}" type="slidenum">
              <a:rPr kumimoji="1" lang="ko-KR" altLang="en-US" smtClean="0"/>
              <a:t>‹#›</a:t>
            </a:fld>
            <a:endParaRPr kumimoji="1" lang="ko-KR" altLang="en-US"/>
          </a:p>
        </p:txBody>
      </p:sp>
    </p:spTree>
    <p:extLst>
      <p:ext uri="{BB962C8B-B14F-4D97-AF65-F5344CB8AC3E}">
        <p14:creationId xmlns:p14="http://schemas.microsoft.com/office/powerpoint/2010/main" val="1650129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93CF82-1FF8-A45C-B4FF-B998A68F4D01}"/>
              </a:ext>
            </a:extLst>
          </p:cNvPr>
          <p:cNvSpPr>
            <a:spLocks noGrp="1"/>
          </p:cNvSpPr>
          <p:nvPr>
            <p:ph type="title"/>
          </p:nvPr>
        </p:nvSpPr>
        <p:spPr/>
        <p:txBody>
          <a:bodyPr/>
          <a:lstStyle/>
          <a:p>
            <a:r>
              <a:rPr kumimoji="1" lang="en-US" altLang="ko-KR" dirty="0"/>
              <a:t>DADA2?</a:t>
            </a:r>
            <a:endParaRPr kumimoji="1" lang="ko-KR" altLang="en-US" dirty="0"/>
          </a:p>
        </p:txBody>
      </p:sp>
      <p:pic>
        <p:nvPicPr>
          <p:cNvPr id="4" name="내용 개체 틀 3">
            <a:extLst>
              <a:ext uri="{FF2B5EF4-FFF2-40B4-BE49-F238E27FC236}">
                <a16:creationId xmlns:a16="http://schemas.microsoft.com/office/drawing/2014/main" id="{F25DA2AE-12EB-485F-5B31-707492D39397}"/>
              </a:ext>
            </a:extLst>
          </p:cNvPr>
          <p:cNvPicPr>
            <a:picLocks noGrp="1" noChangeAspect="1"/>
          </p:cNvPicPr>
          <p:nvPr>
            <p:ph idx="1"/>
          </p:nvPr>
        </p:nvPicPr>
        <p:blipFill>
          <a:blip r:embed="rId3"/>
          <a:stretch>
            <a:fillRect/>
          </a:stretch>
        </p:blipFill>
        <p:spPr>
          <a:xfrm>
            <a:off x="1752600" y="3057747"/>
            <a:ext cx="8686800" cy="508000"/>
          </a:xfrm>
          <a:prstGeom prst="rect">
            <a:avLst/>
          </a:prstGeom>
          <a:ln>
            <a:solidFill>
              <a:schemeClr val="tx1">
                <a:lumMod val="95000"/>
                <a:lumOff val="5000"/>
              </a:schemeClr>
            </a:solidFill>
          </a:ln>
        </p:spPr>
      </p:pic>
      <p:sp>
        <p:nvSpPr>
          <p:cNvPr id="6" name="TextBox 5">
            <a:extLst>
              <a:ext uri="{FF2B5EF4-FFF2-40B4-BE49-F238E27FC236}">
                <a16:creationId xmlns:a16="http://schemas.microsoft.com/office/drawing/2014/main" id="{C4A98585-B139-04AB-1F0F-605AE0A0D195}"/>
              </a:ext>
            </a:extLst>
          </p:cNvPr>
          <p:cNvSpPr txBox="1"/>
          <p:nvPr/>
        </p:nvSpPr>
        <p:spPr>
          <a:xfrm>
            <a:off x="652072" y="1703329"/>
            <a:ext cx="6100996" cy="677108"/>
          </a:xfrm>
          <a:prstGeom prst="rect">
            <a:avLst/>
          </a:prstGeom>
          <a:noFill/>
        </p:spPr>
        <p:txBody>
          <a:bodyPr wrap="square">
            <a:spAutoFit/>
          </a:bodyPr>
          <a:lstStyle/>
          <a:p>
            <a:pPr marL="0" indent="0">
              <a:buNone/>
            </a:pPr>
            <a:r>
              <a:rPr kumimoji="1" lang="en-US" altLang="ko-KR" sz="1800" dirty="0"/>
              <a:t>Denoisers (denoising tools)</a:t>
            </a:r>
          </a:p>
          <a:p>
            <a:pPr marL="0" indent="0">
              <a:buNone/>
            </a:pPr>
            <a:r>
              <a:rPr kumimoji="1" lang="en-US" altLang="ko-KR" sz="1600" dirty="0"/>
              <a:t>Each tool </a:t>
            </a:r>
            <a:r>
              <a:rPr kumimoji="1" lang="en-US" altLang="ko-KR" sz="1600" dirty="0" err="1"/>
              <a:t>refering</a:t>
            </a:r>
            <a:r>
              <a:rPr kumimoji="1" lang="en-US" altLang="ko-KR" sz="1600" dirty="0"/>
              <a:t> to.. </a:t>
            </a:r>
            <a:r>
              <a:rPr kumimoji="1" lang="ko-KR" altLang="en-US" sz="1600" dirty="0"/>
              <a:t> </a:t>
            </a:r>
            <a:r>
              <a:rPr kumimoji="1" lang="ko-KR" altLang="en-US" sz="2000" dirty="0"/>
              <a:t>→</a:t>
            </a:r>
            <a:endParaRPr kumimoji="1" lang="en-US" altLang="ko-KR" sz="2000" dirty="0"/>
          </a:p>
        </p:txBody>
      </p:sp>
      <p:pic>
        <p:nvPicPr>
          <p:cNvPr id="7" name="그림 6" descr="텍스트이(가) 표시된 사진&#10;&#10;자동 생성된 설명">
            <a:extLst>
              <a:ext uri="{FF2B5EF4-FFF2-40B4-BE49-F238E27FC236}">
                <a16:creationId xmlns:a16="http://schemas.microsoft.com/office/drawing/2014/main" id="{FA9057FE-D25D-8663-8B88-5CBD073B6284}"/>
              </a:ext>
            </a:extLst>
          </p:cNvPr>
          <p:cNvPicPr>
            <a:picLocks noChangeAspect="1"/>
          </p:cNvPicPr>
          <p:nvPr/>
        </p:nvPicPr>
        <p:blipFill>
          <a:blip r:embed="rId4"/>
          <a:stretch>
            <a:fillRect/>
          </a:stretch>
        </p:blipFill>
        <p:spPr>
          <a:xfrm>
            <a:off x="3702570" y="1502965"/>
            <a:ext cx="5616517" cy="1216025"/>
          </a:xfrm>
          <a:prstGeom prst="rect">
            <a:avLst/>
          </a:prstGeom>
        </p:spPr>
      </p:pic>
      <p:sp>
        <p:nvSpPr>
          <p:cNvPr id="11" name="TextBox 10">
            <a:extLst>
              <a:ext uri="{FF2B5EF4-FFF2-40B4-BE49-F238E27FC236}">
                <a16:creationId xmlns:a16="http://schemas.microsoft.com/office/drawing/2014/main" id="{2120513C-F6BA-3EFA-90E0-28273ACEAB80}"/>
              </a:ext>
            </a:extLst>
          </p:cNvPr>
          <p:cNvSpPr txBox="1"/>
          <p:nvPr/>
        </p:nvSpPr>
        <p:spPr>
          <a:xfrm>
            <a:off x="253583" y="4073780"/>
            <a:ext cx="11684833" cy="338554"/>
          </a:xfrm>
          <a:prstGeom prst="rect">
            <a:avLst/>
          </a:prstGeom>
          <a:noFill/>
        </p:spPr>
        <p:txBody>
          <a:bodyPr wrap="square">
            <a:spAutoFit/>
          </a:bodyPr>
          <a:lstStyle/>
          <a:p>
            <a:r>
              <a:rPr lang="ko-KR" altLang="en-US" sz="1600" dirty="0"/>
              <a:t>→</a:t>
            </a:r>
            <a:r>
              <a:rPr lang="en" altLang="ko-KR" sz="1600" dirty="0"/>
              <a:t> A software package (pipeline for detecting and correcting) that models and corrects Illumina-sequenced amplicon errors</a:t>
            </a:r>
          </a:p>
        </p:txBody>
      </p:sp>
      <p:sp>
        <p:nvSpPr>
          <p:cNvPr id="12" name="TextBox 11">
            <a:extLst>
              <a:ext uri="{FF2B5EF4-FFF2-40B4-BE49-F238E27FC236}">
                <a16:creationId xmlns:a16="http://schemas.microsoft.com/office/drawing/2014/main" id="{8CD45C53-18AA-A951-F16C-FB5AC44E1E16}"/>
              </a:ext>
            </a:extLst>
          </p:cNvPr>
          <p:cNvSpPr txBox="1"/>
          <p:nvPr/>
        </p:nvSpPr>
        <p:spPr>
          <a:xfrm>
            <a:off x="253583" y="4531777"/>
            <a:ext cx="11539929" cy="830997"/>
          </a:xfrm>
          <a:prstGeom prst="rect">
            <a:avLst/>
          </a:prstGeom>
          <a:noFill/>
        </p:spPr>
        <p:txBody>
          <a:bodyPr wrap="square" rtlCol="0">
            <a:spAutoFit/>
          </a:bodyPr>
          <a:lstStyle/>
          <a:p>
            <a:r>
              <a:rPr lang="ko-KR" altLang="en-US" sz="1600" dirty="0"/>
              <a:t>→ </a:t>
            </a:r>
            <a:r>
              <a:rPr kumimoji="1" lang="en" altLang="ko-KR" sz="1600" dirty="0"/>
              <a:t>Errors in Illumina-sequenced amplicon data were addressed by quality filtering and the construction of OTUs</a:t>
            </a:r>
          </a:p>
          <a:p>
            <a:endParaRPr kumimoji="1" lang="en" altLang="ko-KR" sz="1600" dirty="0"/>
          </a:p>
          <a:p>
            <a:r>
              <a:rPr kumimoji="1" lang="en" altLang="ko-KR" sz="1600" dirty="0"/>
              <a:t>But…!</a:t>
            </a:r>
            <a:endParaRPr kumimoji="1" lang="ko-KR" altLang="en-US" sz="1600" dirty="0"/>
          </a:p>
        </p:txBody>
      </p:sp>
      <p:sp>
        <p:nvSpPr>
          <p:cNvPr id="13" name="TextBox 12">
            <a:extLst>
              <a:ext uri="{FF2B5EF4-FFF2-40B4-BE49-F238E27FC236}">
                <a16:creationId xmlns:a16="http://schemas.microsoft.com/office/drawing/2014/main" id="{000261AD-4CC1-21C4-91F3-4526397312C4}"/>
              </a:ext>
            </a:extLst>
          </p:cNvPr>
          <p:cNvSpPr txBox="1"/>
          <p:nvPr/>
        </p:nvSpPr>
        <p:spPr>
          <a:xfrm>
            <a:off x="3147934" y="994932"/>
            <a:ext cx="4826833" cy="307777"/>
          </a:xfrm>
          <a:prstGeom prst="rect">
            <a:avLst/>
          </a:prstGeom>
          <a:noFill/>
        </p:spPr>
        <p:txBody>
          <a:bodyPr wrap="square" rtlCol="0">
            <a:spAutoFit/>
          </a:bodyPr>
          <a:lstStyle/>
          <a:p>
            <a:r>
              <a:rPr kumimoji="1" lang="en-US" altLang="ko-KR" sz="1400" dirty="0"/>
              <a:t>Callahan. B </a:t>
            </a:r>
            <a:r>
              <a:rPr kumimoji="1" lang="en-US" altLang="ko-KR" sz="1400" i="1" dirty="0"/>
              <a:t>et al. </a:t>
            </a:r>
            <a:r>
              <a:rPr kumimoji="1" lang="en-US" altLang="ko-KR" sz="1400" dirty="0"/>
              <a:t>2016. </a:t>
            </a:r>
            <a:r>
              <a:rPr kumimoji="1" lang="en-US" altLang="ko-KR" sz="1400" i="1" dirty="0"/>
              <a:t>Nature Method</a:t>
            </a:r>
            <a:endParaRPr kumimoji="1" lang="ko-KR" altLang="en-US" sz="1400" i="1" dirty="0"/>
          </a:p>
        </p:txBody>
      </p:sp>
      <p:sp>
        <p:nvSpPr>
          <p:cNvPr id="15" name="TextBox 14">
            <a:extLst>
              <a:ext uri="{FF2B5EF4-FFF2-40B4-BE49-F238E27FC236}">
                <a16:creationId xmlns:a16="http://schemas.microsoft.com/office/drawing/2014/main" id="{FDE38813-666F-A63C-A99B-4A66E3348932}"/>
              </a:ext>
            </a:extLst>
          </p:cNvPr>
          <p:cNvSpPr txBox="1"/>
          <p:nvPr/>
        </p:nvSpPr>
        <p:spPr>
          <a:xfrm>
            <a:off x="3147934" y="600109"/>
            <a:ext cx="5697512" cy="400110"/>
          </a:xfrm>
          <a:prstGeom prst="rect">
            <a:avLst/>
          </a:prstGeom>
          <a:noFill/>
        </p:spPr>
        <p:txBody>
          <a:bodyPr wrap="square" rtlCol="0">
            <a:spAutoFit/>
          </a:bodyPr>
          <a:lstStyle/>
          <a:p>
            <a:r>
              <a:rPr kumimoji="1" lang="en" altLang="ko-KR" sz="2000" b="1" dirty="0"/>
              <a:t>Divisive Amplicon Denoising Algorithm 2</a:t>
            </a:r>
            <a:endParaRPr kumimoji="1" lang="ko-KR" altLang="en-US" sz="2000" b="1" dirty="0"/>
          </a:p>
        </p:txBody>
      </p:sp>
      <p:pic>
        <p:nvPicPr>
          <p:cNvPr id="17" name="그림 16">
            <a:extLst>
              <a:ext uri="{FF2B5EF4-FFF2-40B4-BE49-F238E27FC236}">
                <a16:creationId xmlns:a16="http://schemas.microsoft.com/office/drawing/2014/main" id="{FB46399C-1BC2-AB1C-DB1E-46EB9E61247D}"/>
              </a:ext>
            </a:extLst>
          </p:cNvPr>
          <p:cNvPicPr>
            <a:picLocks noChangeAspect="1"/>
          </p:cNvPicPr>
          <p:nvPr/>
        </p:nvPicPr>
        <p:blipFill>
          <a:blip r:embed="rId5"/>
          <a:stretch>
            <a:fillRect/>
          </a:stretch>
        </p:blipFill>
        <p:spPr>
          <a:xfrm>
            <a:off x="1752600" y="5102082"/>
            <a:ext cx="8328910" cy="1052554"/>
          </a:xfrm>
          <a:prstGeom prst="rect">
            <a:avLst/>
          </a:prstGeom>
        </p:spPr>
      </p:pic>
    </p:spTree>
    <p:extLst>
      <p:ext uri="{BB962C8B-B14F-4D97-AF65-F5344CB8AC3E}">
        <p14:creationId xmlns:p14="http://schemas.microsoft.com/office/powerpoint/2010/main" val="3915661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CDF2C041-6C63-F2CD-022B-DC0211A3D870}"/>
              </a:ext>
            </a:extLst>
          </p:cNvPr>
          <p:cNvPicPr>
            <a:picLocks noGrp="1" noChangeAspect="1"/>
          </p:cNvPicPr>
          <p:nvPr>
            <p:ph idx="1"/>
          </p:nvPr>
        </p:nvPicPr>
        <p:blipFill>
          <a:blip r:embed="rId3"/>
          <a:stretch>
            <a:fillRect/>
          </a:stretch>
        </p:blipFill>
        <p:spPr>
          <a:xfrm>
            <a:off x="838200" y="208220"/>
            <a:ext cx="10515600" cy="1044672"/>
          </a:xfrm>
        </p:spPr>
      </p:pic>
      <p:pic>
        <p:nvPicPr>
          <p:cNvPr id="7" name="그림 6">
            <a:extLst>
              <a:ext uri="{FF2B5EF4-FFF2-40B4-BE49-F238E27FC236}">
                <a16:creationId xmlns:a16="http://schemas.microsoft.com/office/drawing/2014/main" id="{9782F6C0-877F-D2D0-5537-9674FB251420}"/>
              </a:ext>
            </a:extLst>
          </p:cNvPr>
          <p:cNvPicPr>
            <a:picLocks noChangeAspect="1"/>
          </p:cNvPicPr>
          <p:nvPr/>
        </p:nvPicPr>
        <p:blipFill>
          <a:blip r:embed="rId4"/>
          <a:stretch>
            <a:fillRect/>
          </a:stretch>
        </p:blipFill>
        <p:spPr>
          <a:xfrm>
            <a:off x="1988820" y="1438360"/>
            <a:ext cx="8214360" cy="5077804"/>
          </a:xfrm>
          <a:prstGeom prst="rect">
            <a:avLst/>
          </a:prstGeom>
        </p:spPr>
      </p:pic>
    </p:spTree>
    <p:extLst>
      <p:ext uri="{BB962C8B-B14F-4D97-AF65-F5344CB8AC3E}">
        <p14:creationId xmlns:p14="http://schemas.microsoft.com/office/powerpoint/2010/main" val="4106144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C8B0904F-BB31-297C-DBD9-542AECCA24D1}"/>
              </a:ext>
            </a:extLst>
          </p:cNvPr>
          <p:cNvPicPr>
            <a:picLocks noGrp="1" noChangeAspect="1"/>
          </p:cNvPicPr>
          <p:nvPr>
            <p:ph idx="1"/>
          </p:nvPr>
        </p:nvPicPr>
        <p:blipFill>
          <a:blip r:embed="rId3"/>
          <a:stretch>
            <a:fillRect/>
          </a:stretch>
        </p:blipFill>
        <p:spPr>
          <a:xfrm>
            <a:off x="2072005" y="936493"/>
            <a:ext cx="8047990" cy="2492507"/>
          </a:xfrm>
        </p:spPr>
      </p:pic>
      <p:pic>
        <p:nvPicPr>
          <p:cNvPr id="7" name="그림 6">
            <a:extLst>
              <a:ext uri="{FF2B5EF4-FFF2-40B4-BE49-F238E27FC236}">
                <a16:creationId xmlns:a16="http://schemas.microsoft.com/office/drawing/2014/main" id="{E54E7357-9DDF-6602-CD2C-A6F62D1AD6A7}"/>
              </a:ext>
            </a:extLst>
          </p:cNvPr>
          <p:cNvPicPr>
            <a:picLocks noChangeAspect="1"/>
          </p:cNvPicPr>
          <p:nvPr/>
        </p:nvPicPr>
        <p:blipFill>
          <a:blip r:embed="rId4"/>
          <a:stretch>
            <a:fillRect/>
          </a:stretch>
        </p:blipFill>
        <p:spPr>
          <a:xfrm>
            <a:off x="1498532" y="3895338"/>
            <a:ext cx="9194936" cy="2256118"/>
          </a:xfrm>
          <a:prstGeom prst="rect">
            <a:avLst/>
          </a:prstGeom>
        </p:spPr>
      </p:pic>
    </p:spTree>
    <p:extLst>
      <p:ext uri="{BB962C8B-B14F-4D97-AF65-F5344CB8AC3E}">
        <p14:creationId xmlns:p14="http://schemas.microsoft.com/office/powerpoint/2010/main" val="1399947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5AFB1793-55D9-26C9-554C-EC992EF0942B}"/>
              </a:ext>
            </a:extLst>
          </p:cNvPr>
          <p:cNvPicPr>
            <a:picLocks noChangeAspect="1"/>
          </p:cNvPicPr>
          <p:nvPr/>
        </p:nvPicPr>
        <p:blipFill>
          <a:blip r:embed="rId3"/>
          <a:stretch>
            <a:fillRect/>
          </a:stretch>
        </p:blipFill>
        <p:spPr>
          <a:xfrm>
            <a:off x="2438400" y="213577"/>
            <a:ext cx="7315200" cy="2884416"/>
          </a:xfrm>
          <a:prstGeom prst="rect">
            <a:avLst/>
          </a:prstGeom>
        </p:spPr>
      </p:pic>
      <p:pic>
        <p:nvPicPr>
          <p:cNvPr id="5" name="그림 4">
            <a:extLst>
              <a:ext uri="{FF2B5EF4-FFF2-40B4-BE49-F238E27FC236}">
                <a16:creationId xmlns:a16="http://schemas.microsoft.com/office/drawing/2014/main" id="{2AB080D9-DEE6-0B81-00D9-BB263E15CF7E}"/>
              </a:ext>
            </a:extLst>
          </p:cNvPr>
          <p:cNvPicPr>
            <a:picLocks noChangeAspect="1"/>
          </p:cNvPicPr>
          <p:nvPr/>
        </p:nvPicPr>
        <p:blipFill>
          <a:blip r:embed="rId4"/>
          <a:stretch>
            <a:fillRect/>
          </a:stretch>
        </p:blipFill>
        <p:spPr>
          <a:xfrm>
            <a:off x="2438400" y="3439517"/>
            <a:ext cx="7315200" cy="3204906"/>
          </a:xfrm>
          <a:prstGeom prst="rect">
            <a:avLst/>
          </a:prstGeom>
        </p:spPr>
      </p:pic>
    </p:spTree>
    <p:extLst>
      <p:ext uri="{BB962C8B-B14F-4D97-AF65-F5344CB8AC3E}">
        <p14:creationId xmlns:p14="http://schemas.microsoft.com/office/powerpoint/2010/main" val="91822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229D4177-EF69-7B3A-957C-961361BB9CF6}"/>
              </a:ext>
            </a:extLst>
          </p:cNvPr>
          <p:cNvPicPr>
            <a:picLocks noGrp="1" noChangeAspect="1"/>
          </p:cNvPicPr>
          <p:nvPr>
            <p:ph idx="1"/>
          </p:nvPr>
        </p:nvPicPr>
        <p:blipFill>
          <a:blip r:embed="rId3"/>
          <a:stretch>
            <a:fillRect/>
          </a:stretch>
        </p:blipFill>
        <p:spPr>
          <a:xfrm>
            <a:off x="2247900" y="821284"/>
            <a:ext cx="7201379" cy="5482132"/>
          </a:xfrm>
        </p:spPr>
      </p:pic>
      <p:sp>
        <p:nvSpPr>
          <p:cNvPr id="6" name="TextBox 5">
            <a:extLst>
              <a:ext uri="{FF2B5EF4-FFF2-40B4-BE49-F238E27FC236}">
                <a16:creationId xmlns:a16="http://schemas.microsoft.com/office/drawing/2014/main" id="{A61801A8-F37A-74EA-5671-65B6D43A9F1D}"/>
              </a:ext>
            </a:extLst>
          </p:cNvPr>
          <p:cNvSpPr txBox="1"/>
          <p:nvPr/>
        </p:nvSpPr>
        <p:spPr>
          <a:xfrm>
            <a:off x="2438400" y="2286000"/>
            <a:ext cx="4648200" cy="4017416"/>
          </a:xfrm>
          <a:prstGeom prst="rect">
            <a:avLst/>
          </a:prstGeom>
          <a:noFill/>
          <a:ln>
            <a:solidFill>
              <a:schemeClr val="tx1">
                <a:lumMod val="95000"/>
                <a:lumOff val="5000"/>
              </a:schemeClr>
            </a:solidFill>
          </a:ln>
        </p:spPr>
        <p:txBody>
          <a:bodyPr wrap="square" rtlCol="0">
            <a:spAutoFit/>
          </a:bodyPr>
          <a:lstStyle/>
          <a:p>
            <a:endParaRPr kumimoji="1" lang="ko-KR" altLang="en-US"/>
          </a:p>
        </p:txBody>
      </p:sp>
      <p:sp>
        <p:nvSpPr>
          <p:cNvPr id="7" name="TextBox 6">
            <a:extLst>
              <a:ext uri="{FF2B5EF4-FFF2-40B4-BE49-F238E27FC236}">
                <a16:creationId xmlns:a16="http://schemas.microsoft.com/office/drawing/2014/main" id="{73A25BD8-8415-579D-5B20-ACE4D333B91D}"/>
              </a:ext>
            </a:extLst>
          </p:cNvPr>
          <p:cNvSpPr txBox="1"/>
          <p:nvPr/>
        </p:nvSpPr>
        <p:spPr>
          <a:xfrm>
            <a:off x="2457690" y="6308209"/>
            <a:ext cx="5295900" cy="369332"/>
          </a:xfrm>
          <a:prstGeom prst="rect">
            <a:avLst/>
          </a:prstGeom>
          <a:noFill/>
        </p:spPr>
        <p:txBody>
          <a:bodyPr wrap="square" rtlCol="0">
            <a:spAutoFit/>
          </a:bodyPr>
          <a:lstStyle/>
          <a:p>
            <a:r>
              <a:rPr kumimoji="1" lang="en-US" altLang="ko-KR" dirty="0"/>
              <a:t>Should run separately per sequence read</a:t>
            </a:r>
            <a:endParaRPr kumimoji="1" lang="ko-KR" altLang="en-US" dirty="0"/>
          </a:p>
        </p:txBody>
      </p:sp>
    </p:spTree>
    <p:extLst>
      <p:ext uri="{BB962C8B-B14F-4D97-AF65-F5344CB8AC3E}">
        <p14:creationId xmlns:p14="http://schemas.microsoft.com/office/powerpoint/2010/main" val="1809098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B6A88E09-EE35-1D64-6E56-E4BD6E667A16}"/>
              </a:ext>
            </a:extLst>
          </p:cNvPr>
          <p:cNvPicPr>
            <a:picLocks noGrp="1" noChangeAspect="1"/>
          </p:cNvPicPr>
          <p:nvPr>
            <p:ph idx="1"/>
          </p:nvPr>
        </p:nvPicPr>
        <p:blipFill>
          <a:blip r:embed="rId3"/>
          <a:stretch>
            <a:fillRect/>
          </a:stretch>
        </p:blipFill>
        <p:spPr>
          <a:xfrm>
            <a:off x="838199" y="3059667"/>
            <a:ext cx="10515600" cy="1178571"/>
          </a:xfrm>
        </p:spPr>
      </p:pic>
      <p:pic>
        <p:nvPicPr>
          <p:cNvPr id="9" name="그림 8">
            <a:extLst>
              <a:ext uri="{FF2B5EF4-FFF2-40B4-BE49-F238E27FC236}">
                <a16:creationId xmlns:a16="http://schemas.microsoft.com/office/drawing/2014/main" id="{77E5EFAD-D433-7490-24DA-933850BF951D}"/>
              </a:ext>
            </a:extLst>
          </p:cNvPr>
          <p:cNvPicPr>
            <a:picLocks noChangeAspect="1"/>
          </p:cNvPicPr>
          <p:nvPr/>
        </p:nvPicPr>
        <p:blipFill>
          <a:blip r:embed="rId4"/>
          <a:stretch>
            <a:fillRect/>
          </a:stretch>
        </p:blipFill>
        <p:spPr>
          <a:xfrm>
            <a:off x="838199" y="1673731"/>
            <a:ext cx="9428289" cy="1054479"/>
          </a:xfrm>
          <a:prstGeom prst="rect">
            <a:avLst/>
          </a:prstGeom>
        </p:spPr>
      </p:pic>
      <p:sp>
        <p:nvSpPr>
          <p:cNvPr id="10" name="TextBox 9">
            <a:extLst>
              <a:ext uri="{FF2B5EF4-FFF2-40B4-BE49-F238E27FC236}">
                <a16:creationId xmlns:a16="http://schemas.microsoft.com/office/drawing/2014/main" id="{DC6FF3E1-2508-484A-CD53-7EC605C82F39}"/>
              </a:ext>
            </a:extLst>
          </p:cNvPr>
          <p:cNvSpPr txBox="1"/>
          <p:nvPr/>
        </p:nvSpPr>
        <p:spPr>
          <a:xfrm>
            <a:off x="838200" y="1007697"/>
            <a:ext cx="9025328" cy="369332"/>
          </a:xfrm>
          <a:prstGeom prst="rect">
            <a:avLst/>
          </a:prstGeom>
          <a:noFill/>
        </p:spPr>
        <p:txBody>
          <a:bodyPr wrap="square" rtlCol="0">
            <a:spAutoFit/>
          </a:bodyPr>
          <a:lstStyle/>
          <a:p>
            <a:r>
              <a:rPr kumimoji="1" lang="en-US" altLang="ko-KR" dirty="0"/>
              <a:t>Assuming that R package &amp; DADA2 zip package is already installed, give it a run</a:t>
            </a:r>
            <a:endParaRPr kumimoji="1" lang="ko-KR" altLang="en-US" dirty="0"/>
          </a:p>
        </p:txBody>
      </p:sp>
      <p:pic>
        <p:nvPicPr>
          <p:cNvPr id="12" name="그림 11">
            <a:extLst>
              <a:ext uri="{FF2B5EF4-FFF2-40B4-BE49-F238E27FC236}">
                <a16:creationId xmlns:a16="http://schemas.microsoft.com/office/drawing/2014/main" id="{721A2307-91E8-292C-EE42-C421872C526A}"/>
              </a:ext>
            </a:extLst>
          </p:cNvPr>
          <p:cNvPicPr>
            <a:picLocks noChangeAspect="1"/>
          </p:cNvPicPr>
          <p:nvPr/>
        </p:nvPicPr>
        <p:blipFill>
          <a:blip r:embed="rId5"/>
          <a:stretch>
            <a:fillRect/>
          </a:stretch>
        </p:blipFill>
        <p:spPr>
          <a:xfrm>
            <a:off x="838199" y="4569695"/>
            <a:ext cx="9705777" cy="854193"/>
          </a:xfrm>
          <a:prstGeom prst="rect">
            <a:avLst/>
          </a:prstGeom>
        </p:spPr>
      </p:pic>
    </p:spTree>
    <p:extLst>
      <p:ext uri="{BB962C8B-B14F-4D97-AF65-F5344CB8AC3E}">
        <p14:creationId xmlns:p14="http://schemas.microsoft.com/office/powerpoint/2010/main" val="1510922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41288886-C1A9-82CE-2799-936F6D1B55E8}"/>
              </a:ext>
            </a:extLst>
          </p:cNvPr>
          <p:cNvPicPr>
            <a:picLocks noGrp="1" noChangeAspect="1"/>
          </p:cNvPicPr>
          <p:nvPr>
            <p:ph idx="1"/>
          </p:nvPr>
        </p:nvPicPr>
        <p:blipFill>
          <a:blip r:embed="rId3"/>
          <a:stretch>
            <a:fillRect/>
          </a:stretch>
        </p:blipFill>
        <p:spPr>
          <a:xfrm>
            <a:off x="448976" y="407515"/>
            <a:ext cx="10515600" cy="705667"/>
          </a:xfrm>
        </p:spPr>
      </p:pic>
      <p:pic>
        <p:nvPicPr>
          <p:cNvPr id="7" name="그림 6">
            <a:extLst>
              <a:ext uri="{FF2B5EF4-FFF2-40B4-BE49-F238E27FC236}">
                <a16:creationId xmlns:a16="http://schemas.microsoft.com/office/drawing/2014/main" id="{D7270A69-AAD2-D723-DC80-B0D65612B678}"/>
              </a:ext>
            </a:extLst>
          </p:cNvPr>
          <p:cNvPicPr>
            <a:picLocks noChangeAspect="1"/>
          </p:cNvPicPr>
          <p:nvPr/>
        </p:nvPicPr>
        <p:blipFill>
          <a:blip r:embed="rId4"/>
          <a:stretch>
            <a:fillRect/>
          </a:stretch>
        </p:blipFill>
        <p:spPr>
          <a:xfrm>
            <a:off x="448976" y="1267935"/>
            <a:ext cx="6971155" cy="3842973"/>
          </a:xfrm>
          <a:prstGeom prst="rect">
            <a:avLst/>
          </a:prstGeom>
        </p:spPr>
      </p:pic>
      <p:pic>
        <p:nvPicPr>
          <p:cNvPr id="9" name="그림 8">
            <a:extLst>
              <a:ext uri="{FF2B5EF4-FFF2-40B4-BE49-F238E27FC236}">
                <a16:creationId xmlns:a16="http://schemas.microsoft.com/office/drawing/2014/main" id="{C30BA6DB-A9A4-B459-B780-B6CFA596C394}"/>
              </a:ext>
            </a:extLst>
          </p:cNvPr>
          <p:cNvPicPr>
            <a:picLocks noChangeAspect="1"/>
          </p:cNvPicPr>
          <p:nvPr/>
        </p:nvPicPr>
        <p:blipFill>
          <a:blip r:embed="rId5"/>
          <a:stretch>
            <a:fillRect/>
          </a:stretch>
        </p:blipFill>
        <p:spPr>
          <a:xfrm>
            <a:off x="448976" y="5437703"/>
            <a:ext cx="7772400" cy="994044"/>
          </a:xfrm>
          <a:prstGeom prst="rect">
            <a:avLst/>
          </a:prstGeom>
        </p:spPr>
      </p:pic>
    </p:spTree>
    <p:extLst>
      <p:ext uri="{BB962C8B-B14F-4D97-AF65-F5344CB8AC3E}">
        <p14:creationId xmlns:p14="http://schemas.microsoft.com/office/powerpoint/2010/main" val="2889392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내용 개체 틀 8">
            <a:extLst>
              <a:ext uri="{FF2B5EF4-FFF2-40B4-BE49-F238E27FC236}">
                <a16:creationId xmlns:a16="http://schemas.microsoft.com/office/drawing/2014/main" id="{C1234D14-EFE9-D480-1FD0-9EFCBB9B4EB5}"/>
              </a:ext>
            </a:extLst>
          </p:cNvPr>
          <p:cNvPicPr>
            <a:picLocks noGrp="1" noChangeAspect="1"/>
          </p:cNvPicPr>
          <p:nvPr>
            <p:ph idx="1"/>
          </p:nvPr>
        </p:nvPicPr>
        <p:blipFill>
          <a:blip r:embed="rId3"/>
          <a:stretch>
            <a:fillRect/>
          </a:stretch>
        </p:blipFill>
        <p:spPr>
          <a:xfrm>
            <a:off x="665058" y="616739"/>
            <a:ext cx="10515600" cy="497437"/>
          </a:xfrm>
        </p:spPr>
      </p:pic>
      <p:pic>
        <p:nvPicPr>
          <p:cNvPr id="11" name="그림 10">
            <a:extLst>
              <a:ext uri="{FF2B5EF4-FFF2-40B4-BE49-F238E27FC236}">
                <a16:creationId xmlns:a16="http://schemas.microsoft.com/office/drawing/2014/main" id="{FAF86FD8-27C4-3719-EF94-05EE76839B8E}"/>
              </a:ext>
            </a:extLst>
          </p:cNvPr>
          <p:cNvPicPr>
            <a:picLocks noChangeAspect="1"/>
          </p:cNvPicPr>
          <p:nvPr/>
        </p:nvPicPr>
        <p:blipFill>
          <a:blip r:embed="rId4"/>
          <a:stretch>
            <a:fillRect/>
          </a:stretch>
        </p:blipFill>
        <p:spPr>
          <a:xfrm>
            <a:off x="0" y="1673224"/>
            <a:ext cx="5922858" cy="4062857"/>
          </a:xfrm>
          <a:prstGeom prst="rect">
            <a:avLst/>
          </a:prstGeom>
        </p:spPr>
      </p:pic>
      <p:pic>
        <p:nvPicPr>
          <p:cNvPr id="12" name="내용 개체 틀 4">
            <a:extLst>
              <a:ext uri="{FF2B5EF4-FFF2-40B4-BE49-F238E27FC236}">
                <a16:creationId xmlns:a16="http://schemas.microsoft.com/office/drawing/2014/main" id="{C50F9DE1-062F-20EF-5861-343455911BD7}"/>
              </a:ext>
            </a:extLst>
          </p:cNvPr>
          <p:cNvPicPr>
            <a:picLocks noChangeAspect="1"/>
          </p:cNvPicPr>
          <p:nvPr/>
        </p:nvPicPr>
        <p:blipFill>
          <a:blip r:embed="rId5"/>
          <a:stretch>
            <a:fillRect/>
          </a:stretch>
        </p:blipFill>
        <p:spPr>
          <a:xfrm>
            <a:off x="5922858" y="1673223"/>
            <a:ext cx="5922858" cy="4062858"/>
          </a:xfrm>
          <a:prstGeom prst="rect">
            <a:avLst/>
          </a:prstGeom>
        </p:spPr>
      </p:pic>
    </p:spTree>
    <p:extLst>
      <p:ext uri="{BB962C8B-B14F-4D97-AF65-F5344CB8AC3E}">
        <p14:creationId xmlns:p14="http://schemas.microsoft.com/office/powerpoint/2010/main" val="3116249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내용 개체 틀 8">
            <a:extLst>
              <a:ext uri="{FF2B5EF4-FFF2-40B4-BE49-F238E27FC236}">
                <a16:creationId xmlns:a16="http://schemas.microsoft.com/office/drawing/2014/main" id="{0B001266-4494-C3CB-A89B-216EF993B178}"/>
              </a:ext>
            </a:extLst>
          </p:cNvPr>
          <p:cNvPicPr>
            <a:picLocks noGrp="1" noChangeAspect="1"/>
          </p:cNvPicPr>
          <p:nvPr>
            <p:ph idx="1"/>
          </p:nvPr>
        </p:nvPicPr>
        <p:blipFill>
          <a:blip r:embed="rId3"/>
          <a:stretch>
            <a:fillRect/>
          </a:stretch>
        </p:blipFill>
        <p:spPr>
          <a:xfrm>
            <a:off x="355820" y="399178"/>
            <a:ext cx="10515600" cy="1401307"/>
          </a:xfrm>
        </p:spPr>
      </p:pic>
      <p:pic>
        <p:nvPicPr>
          <p:cNvPr id="11" name="그림 10">
            <a:extLst>
              <a:ext uri="{FF2B5EF4-FFF2-40B4-BE49-F238E27FC236}">
                <a16:creationId xmlns:a16="http://schemas.microsoft.com/office/drawing/2014/main" id="{F752732C-D230-A021-7874-E18E6DE66D40}"/>
              </a:ext>
            </a:extLst>
          </p:cNvPr>
          <p:cNvPicPr>
            <a:picLocks noChangeAspect="1"/>
          </p:cNvPicPr>
          <p:nvPr/>
        </p:nvPicPr>
        <p:blipFill>
          <a:blip r:embed="rId4"/>
          <a:stretch>
            <a:fillRect/>
          </a:stretch>
        </p:blipFill>
        <p:spPr>
          <a:xfrm>
            <a:off x="343009" y="2022230"/>
            <a:ext cx="10541221" cy="1195754"/>
          </a:xfrm>
          <a:prstGeom prst="rect">
            <a:avLst/>
          </a:prstGeom>
        </p:spPr>
      </p:pic>
      <p:pic>
        <p:nvPicPr>
          <p:cNvPr id="13" name="그림 12">
            <a:extLst>
              <a:ext uri="{FF2B5EF4-FFF2-40B4-BE49-F238E27FC236}">
                <a16:creationId xmlns:a16="http://schemas.microsoft.com/office/drawing/2014/main" id="{C6431EB9-53A7-F9E3-A8FA-29DE8DB8F56D}"/>
              </a:ext>
            </a:extLst>
          </p:cNvPr>
          <p:cNvPicPr>
            <a:picLocks noChangeAspect="1"/>
          </p:cNvPicPr>
          <p:nvPr/>
        </p:nvPicPr>
        <p:blipFill>
          <a:blip r:embed="rId5"/>
          <a:stretch>
            <a:fillRect/>
          </a:stretch>
        </p:blipFill>
        <p:spPr>
          <a:xfrm>
            <a:off x="355820" y="3640017"/>
            <a:ext cx="10515600" cy="1852968"/>
          </a:xfrm>
          <a:prstGeom prst="rect">
            <a:avLst/>
          </a:prstGeom>
        </p:spPr>
      </p:pic>
    </p:spTree>
    <p:extLst>
      <p:ext uri="{BB962C8B-B14F-4D97-AF65-F5344CB8AC3E}">
        <p14:creationId xmlns:p14="http://schemas.microsoft.com/office/powerpoint/2010/main" val="3870453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84F24638-25E1-6052-0029-518C973F2E0D}"/>
              </a:ext>
            </a:extLst>
          </p:cNvPr>
          <p:cNvPicPr>
            <a:picLocks noGrp="1" noChangeAspect="1"/>
          </p:cNvPicPr>
          <p:nvPr>
            <p:ph idx="1"/>
          </p:nvPr>
        </p:nvPicPr>
        <p:blipFill>
          <a:blip r:embed="rId3"/>
          <a:stretch>
            <a:fillRect/>
          </a:stretch>
        </p:blipFill>
        <p:spPr>
          <a:xfrm>
            <a:off x="539262" y="708998"/>
            <a:ext cx="10515600" cy="2329113"/>
          </a:xfrm>
        </p:spPr>
      </p:pic>
      <p:pic>
        <p:nvPicPr>
          <p:cNvPr id="7" name="그림 6">
            <a:extLst>
              <a:ext uri="{FF2B5EF4-FFF2-40B4-BE49-F238E27FC236}">
                <a16:creationId xmlns:a16="http://schemas.microsoft.com/office/drawing/2014/main" id="{A515A31A-ED2F-712A-FAE5-5386950B9A8E}"/>
              </a:ext>
            </a:extLst>
          </p:cNvPr>
          <p:cNvPicPr>
            <a:picLocks noChangeAspect="1"/>
          </p:cNvPicPr>
          <p:nvPr/>
        </p:nvPicPr>
        <p:blipFill>
          <a:blip r:embed="rId4"/>
          <a:stretch>
            <a:fillRect/>
          </a:stretch>
        </p:blipFill>
        <p:spPr>
          <a:xfrm>
            <a:off x="539262" y="3248269"/>
            <a:ext cx="7772400" cy="1632663"/>
          </a:xfrm>
          <a:prstGeom prst="rect">
            <a:avLst/>
          </a:prstGeom>
        </p:spPr>
      </p:pic>
    </p:spTree>
    <p:extLst>
      <p:ext uri="{BB962C8B-B14F-4D97-AF65-F5344CB8AC3E}">
        <p14:creationId xmlns:p14="http://schemas.microsoft.com/office/powerpoint/2010/main" val="235879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EAA95E50-82EA-E9C4-EDF4-C20F9DE56D3E}"/>
              </a:ext>
            </a:extLst>
          </p:cNvPr>
          <p:cNvPicPr>
            <a:picLocks noGrp="1" noChangeAspect="1"/>
          </p:cNvPicPr>
          <p:nvPr>
            <p:ph idx="1"/>
          </p:nvPr>
        </p:nvPicPr>
        <p:blipFill>
          <a:blip r:embed="rId3"/>
          <a:stretch>
            <a:fillRect/>
          </a:stretch>
        </p:blipFill>
        <p:spPr>
          <a:xfrm>
            <a:off x="2088107" y="1534893"/>
            <a:ext cx="7130605" cy="5007911"/>
          </a:xfrm>
        </p:spPr>
      </p:pic>
      <p:pic>
        <p:nvPicPr>
          <p:cNvPr id="6" name="그림 5">
            <a:extLst>
              <a:ext uri="{FF2B5EF4-FFF2-40B4-BE49-F238E27FC236}">
                <a16:creationId xmlns:a16="http://schemas.microsoft.com/office/drawing/2014/main" id="{F73BB6A0-3107-8F6B-BB3A-990DD0F1C4A3}"/>
              </a:ext>
            </a:extLst>
          </p:cNvPr>
          <p:cNvPicPr>
            <a:picLocks noChangeAspect="1"/>
          </p:cNvPicPr>
          <p:nvPr/>
        </p:nvPicPr>
        <p:blipFill>
          <a:blip r:embed="rId4"/>
          <a:stretch>
            <a:fillRect/>
          </a:stretch>
        </p:blipFill>
        <p:spPr>
          <a:xfrm>
            <a:off x="395610" y="607013"/>
            <a:ext cx="10515600" cy="541328"/>
          </a:xfrm>
          <a:prstGeom prst="rect">
            <a:avLst/>
          </a:prstGeom>
        </p:spPr>
      </p:pic>
    </p:spTree>
    <p:extLst>
      <p:ext uri="{BB962C8B-B14F-4D97-AF65-F5344CB8AC3E}">
        <p14:creationId xmlns:p14="http://schemas.microsoft.com/office/powerpoint/2010/main" val="268664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C95A4E57-CB8C-7CE7-7493-63DB023E41BC}"/>
              </a:ext>
            </a:extLst>
          </p:cNvPr>
          <p:cNvPicPr>
            <a:picLocks noGrp="1" noChangeAspect="1"/>
          </p:cNvPicPr>
          <p:nvPr>
            <p:ph idx="1"/>
          </p:nvPr>
        </p:nvPicPr>
        <p:blipFill>
          <a:blip r:embed="rId3"/>
          <a:stretch>
            <a:fillRect/>
          </a:stretch>
        </p:blipFill>
        <p:spPr>
          <a:xfrm>
            <a:off x="276336" y="404446"/>
            <a:ext cx="7210536" cy="3837232"/>
          </a:xfrm>
        </p:spPr>
      </p:pic>
      <p:pic>
        <p:nvPicPr>
          <p:cNvPr id="7" name="그림 6">
            <a:extLst>
              <a:ext uri="{FF2B5EF4-FFF2-40B4-BE49-F238E27FC236}">
                <a16:creationId xmlns:a16="http://schemas.microsoft.com/office/drawing/2014/main" id="{CEFAEE76-A0A3-90A5-C3CD-A1CC9DB6937D}"/>
              </a:ext>
            </a:extLst>
          </p:cNvPr>
          <p:cNvPicPr>
            <a:picLocks noChangeAspect="1"/>
          </p:cNvPicPr>
          <p:nvPr/>
        </p:nvPicPr>
        <p:blipFill>
          <a:blip r:embed="rId4"/>
          <a:stretch>
            <a:fillRect/>
          </a:stretch>
        </p:blipFill>
        <p:spPr>
          <a:xfrm>
            <a:off x="3881604" y="1217327"/>
            <a:ext cx="7772400" cy="4110811"/>
          </a:xfrm>
          <a:prstGeom prst="rect">
            <a:avLst/>
          </a:prstGeom>
        </p:spPr>
      </p:pic>
      <p:pic>
        <p:nvPicPr>
          <p:cNvPr id="9" name="그림 8">
            <a:extLst>
              <a:ext uri="{FF2B5EF4-FFF2-40B4-BE49-F238E27FC236}">
                <a16:creationId xmlns:a16="http://schemas.microsoft.com/office/drawing/2014/main" id="{389D3C63-C2D2-67E5-24B9-489F74CDD8B0}"/>
              </a:ext>
            </a:extLst>
          </p:cNvPr>
          <p:cNvPicPr>
            <a:picLocks noChangeAspect="1"/>
          </p:cNvPicPr>
          <p:nvPr/>
        </p:nvPicPr>
        <p:blipFill>
          <a:blip r:embed="rId5"/>
          <a:stretch>
            <a:fillRect/>
          </a:stretch>
        </p:blipFill>
        <p:spPr>
          <a:xfrm>
            <a:off x="2209800" y="5367295"/>
            <a:ext cx="7772400" cy="1196406"/>
          </a:xfrm>
          <a:prstGeom prst="rect">
            <a:avLst/>
          </a:prstGeom>
        </p:spPr>
      </p:pic>
    </p:spTree>
    <p:extLst>
      <p:ext uri="{BB962C8B-B14F-4D97-AF65-F5344CB8AC3E}">
        <p14:creationId xmlns:p14="http://schemas.microsoft.com/office/powerpoint/2010/main" val="19653520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1896</Words>
  <Application>Microsoft Macintosh PowerPoint</Application>
  <PresentationFormat>와이드스크린</PresentationFormat>
  <Paragraphs>116</Paragraphs>
  <Slides>12</Slides>
  <Notes>12</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12</vt:i4>
      </vt:variant>
    </vt:vector>
  </HeadingPairs>
  <TitlesOfParts>
    <vt:vector size="17" baseType="lpstr">
      <vt:lpstr>맑은 고딕</vt:lpstr>
      <vt:lpstr>Apple SD Gothic Neo</vt:lpstr>
      <vt:lpstr>Arial</vt:lpstr>
      <vt:lpstr>Lato</vt:lpstr>
      <vt:lpstr>Office 테마</vt:lpstr>
      <vt:lpstr>DADA2?</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DADA2?</dc:title>
  <dc:creator>배준식[ 대학원석사과정재학 / 환경생태공학과 ]</dc:creator>
  <cp:lastModifiedBy>배준식[ 대학원석사과정재학 / 환경생태공학과 ]</cp:lastModifiedBy>
  <cp:revision>1</cp:revision>
  <dcterms:created xsi:type="dcterms:W3CDTF">2022-11-21T17:45:25Z</dcterms:created>
  <dcterms:modified xsi:type="dcterms:W3CDTF">2022-11-21T17:46:53Z</dcterms:modified>
</cp:coreProperties>
</file>